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 id="272" r:id="rId69"/>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Roboto Slab" charset="1" panose="00000000000000000000"/>
      <p:regular r:id="rId41"/>
    </p:embeddedFont>
    <p:embeddedFont>
      <p:font typeface="Roboto Slab Bold" charset="1" panose="00000000000000000000"/>
      <p:regular r:id="rId42"/>
    </p:embeddedFont>
    <p:embeddedFont>
      <p:font typeface="Roboto Slab Thin" charset="1" panose="00000000000000000000"/>
      <p:regular r:id="rId43"/>
    </p:embeddedFont>
    <p:embeddedFont>
      <p:font typeface="Roboto Slab Light" charset="1" panose="00000000000000000000"/>
      <p:regular r:id="rId44"/>
    </p:embeddedFont>
    <p:embeddedFont>
      <p:font typeface="Open Sans" charset="1" panose="020B0606030504020204"/>
      <p:regular r:id="rId45"/>
    </p:embeddedFont>
    <p:embeddedFont>
      <p:font typeface="Open Sans Bold" charset="1" panose="020B0806030504020204"/>
      <p:regular r:id="rId46"/>
    </p:embeddedFont>
    <p:embeddedFont>
      <p:font typeface="Open Sans Italics" charset="1" panose="020B0606030504020204"/>
      <p:regular r:id="rId47"/>
    </p:embeddedFont>
    <p:embeddedFont>
      <p:font typeface="Open Sans Bold Italics" charset="1" panose="020B0806030504020204"/>
      <p:regular r:id="rId48"/>
    </p:embeddedFont>
    <p:embeddedFont>
      <p:font typeface="Open Sans Light" charset="1" panose="020B0306030504020204"/>
      <p:regular r:id="rId49"/>
    </p:embeddedFont>
    <p:embeddedFont>
      <p:font typeface="Open Sans Light Italics" charset="1" panose="020B0306030504020204"/>
      <p:regular r:id="rId50"/>
    </p:embeddedFont>
    <p:embeddedFont>
      <p:font typeface="Open Sans Ultra-Bold" charset="1" panose="00000000000000000000"/>
      <p:regular r:id="rId51"/>
    </p:embeddedFont>
    <p:embeddedFont>
      <p:font typeface="Open Sans Ultra-Bold Italics" charset="1" panose="000000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69"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0186" y="2735987"/>
            <a:ext cx="6441386" cy="4328108"/>
          </a:xfrm>
          <a:prstGeom prst="rect">
            <a:avLst/>
          </a:prstGeom>
        </p:spPr>
        <p:txBody>
          <a:bodyPr anchor="t" rtlCol="false" tIns="0" lIns="0" bIns="0" rIns="0">
            <a:spAutoFit/>
          </a:bodyPr>
          <a:lstStyle/>
          <a:p>
            <a:pPr>
              <a:lnSpc>
                <a:spcPts val="8687"/>
              </a:lnSpc>
            </a:pPr>
            <a:r>
              <a:rPr lang="en-US" sz="6205" spc="-105">
                <a:solidFill>
                  <a:srgbClr val="F4F6FC"/>
                </a:solidFill>
                <a:latin typeface="Poppins Bold"/>
              </a:rPr>
              <a:t>PATTERN RECOGNITION</a:t>
            </a:r>
          </a:p>
          <a:p>
            <a:pPr>
              <a:lnSpc>
                <a:spcPts val="8127"/>
              </a:lnSpc>
            </a:pPr>
            <a:r>
              <a:rPr lang="en-US" sz="5805" spc="-98">
                <a:solidFill>
                  <a:srgbClr val="F4F6FC"/>
                </a:solidFill>
                <a:latin typeface="Poppins Bold"/>
              </a:rPr>
              <a:t>CSE424</a:t>
            </a:r>
          </a:p>
          <a:p>
            <a:pPr>
              <a:lnSpc>
                <a:spcPts val="8687"/>
              </a:lnSpc>
            </a:pPr>
          </a:p>
        </p:txBody>
      </p:sp>
      <p:grpSp>
        <p:nvGrpSpPr>
          <p:cNvPr name="Group 5" id="5"/>
          <p:cNvGrpSpPr/>
          <p:nvPr/>
        </p:nvGrpSpPr>
        <p:grpSpPr>
          <a:xfrm rot="0">
            <a:off x="0" y="9998267"/>
            <a:ext cx="9144000" cy="288733"/>
            <a:chOff x="0" y="0"/>
            <a:chExt cx="2408296" cy="76045"/>
          </a:xfrm>
        </p:grpSpPr>
        <p:sp>
          <p:nvSpPr>
            <p:cNvPr name="Freeform 6" id="6"/>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7" id="7"/>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400186" y="7095408"/>
            <a:ext cx="6971988" cy="791821"/>
          </a:xfrm>
          <a:prstGeom prst="rect">
            <a:avLst/>
          </a:prstGeom>
        </p:spPr>
        <p:txBody>
          <a:bodyPr anchor="t" rtlCol="false" tIns="0" lIns="0" bIns="0" rIns="0">
            <a:spAutoFit/>
          </a:bodyPr>
          <a:lstStyle/>
          <a:p>
            <a:pPr>
              <a:lnSpc>
                <a:spcPts val="6505"/>
              </a:lnSpc>
            </a:pPr>
            <a:r>
              <a:rPr lang="en-US" sz="4680" spc="425">
                <a:solidFill>
                  <a:srgbClr val="D9D9D9"/>
                </a:solidFill>
                <a:latin typeface="Roboto Slab"/>
              </a:rPr>
              <a:t>Paper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Data Collection</a:t>
            </a:r>
          </a:p>
        </p:txBody>
      </p:sp>
      <p:sp>
        <p:nvSpPr>
          <p:cNvPr name="TextBox 6" id="6"/>
          <p:cNvSpPr txBox="true"/>
          <p:nvPr/>
        </p:nvSpPr>
        <p:spPr>
          <a:xfrm rot="0">
            <a:off x="1544727" y="2546276"/>
            <a:ext cx="5663636"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METHODOLOGY</a:t>
            </a:r>
          </a:p>
        </p:txBody>
      </p:sp>
      <p:sp>
        <p:nvSpPr>
          <p:cNvPr name="Freeform 7" id="7"/>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4201463"/>
            <a:ext cx="7208363" cy="343012"/>
            <a:chOff x="0" y="0"/>
            <a:chExt cx="1898499" cy="90341"/>
          </a:xfrm>
        </p:grpSpPr>
        <p:sp>
          <p:nvSpPr>
            <p:cNvPr name="Freeform 9" id="9"/>
            <p:cNvSpPr/>
            <p:nvPr/>
          </p:nvSpPr>
          <p:spPr>
            <a:xfrm flipH="false" flipV="false" rot="0">
              <a:off x="0" y="0"/>
              <a:ext cx="1898499" cy="90341"/>
            </a:xfrm>
            <a:custGeom>
              <a:avLst/>
              <a:gdLst/>
              <a:ahLst/>
              <a:cxnLst/>
              <a:rect r="r" b="b" t="t" l="l"/>
              <a:pathLst>
                <a:path h="90341" w="1898499">
                  <a:moveTo>
                    <a:pt x="0" y="0"/>
                  </a:moveTo>
                  <a:lnTo>
                    <a:pt x="1898499" y="0"/>
                  </a:lnTo>
                  <a:lnTo>
                    <a:pt x="1898499" y="90341"/>
                  </a:lnTo>
                  <a:lnTo>
                    <a:pt x="0" y="90341"/>
                  </a:lnTo>
                  <a:close/>
                </a:path>
              </a:pathLst>
            </a:custGeom>
            <a:solidFill>
              <a:srgbClr val="3DCAB1"/>
            </a:solidFill>
          </p:spPr>
        </p:sp>
        <p:sp>
          <p:nvSpPr>
            <p:cNvPr name="TextBox 10" id="10"/>
            <p:cNvSpPr txBox="true"/>
            <p:nvPr/>
          </p:nvSpPr>
          <p:spPr>
            <a:xfrm>
              <a:off x="0" y="-38100"/>
              <a:ext cx="1898499" cy="128441"/>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12" id="12"/>
          <p:cNvSpPr txBox="true"/>
          <p:nvPr/>
        </p:nvSpPr>
        <p:spPr>
          <a:xfrm rot="0">
            <a:off x="767702" y="6237950"/>
            <a:ext cx="7188407" cy="4050636"/>
          </a:xfrm>
          <a:prstGeom prst="rect">
            <a:avLst/>
          </a:prstGeom>
        </p:spPr>
        <p:txBody>
          <a:bodyPr anchor="t" rtlCol="false" tIns="0" lIns="0" bIns="0" rIns="0">
            <a:spAutoFit/>
          </a:bodyPr>
          <a:lstStyle/>
          <a:p>
            <a:pPr marL="463202" indent="-231601" lvl="1">
              <a:lnSpc>
                <a:spcPts val="3582"/>
              </a:lnSpc>
              <a:buFont typeface="Arial"/>
              <a:buChar char="•"/>
            </a:pPr>
            <a:r>
              <a:rPr lang="en-US" sz="2145">
                <a:solidFill>
                  <a:srgbClr val="101010"/>
                </a:solidFill>
                <a:latin typeface="Times New Roman Semi-Bold"/>
              </a:rPr>
              <a:t>AFHIRIS Database:</a:t>
            </a:r>
            <a:r>
              <a:rPr lang="en-US" sz="2145">
                <a:solidFill>
                  <a:srgbClr val="101010"/>
                </a:solidFill>
                <a:latin typeface="Times New Roman"/>
              </a:rPr>
              <a:t> Acquired iris images from over 1.3 million comparisons within the African Human Iris (AFHIRIS) database, representing Nigerian university students.</a:t>
            </a:r>
          </a:p>
          <a:p>
            <a:pPr marL="463202" indent="-231601" lvl="1">
              <a:lnSpc>
                <a:spcPts val="3582"/>
              </a:lnSpc>
              <a:buFont typeface="Arial"/>
              <a:buChar char="•"/>
            </a:pPr>
            <a:r>
              <a:rPr lang="en-US" sz="2145">
                <a:solidFill>
                  <a:srgbClr val="101010"/>
                </a:solidFill>
                <a:latin typeface="Times New Roman Semi-Bold"/>
              </a:rPr>
              <a:t>Comparison Databases:</a:t>
            </a:r>
            <a:r>
              <a:rPr lang="en-US" sz="2145">
                <a:solidFill>
                  <a:srgbClr val="101010"/>
                </a:solidFill>
                <a:latin typeface="Times New Roman"/>
              </a:rPr>
              <a:t> Utilized comparison datasets, including the Chinese Academy of Sciences Institute of Automation (CASIA) and the University of Notre Dame database, to assess demographic variations.</a:t>
            </a:r>
          </a:p>
          <a:p>
            <a:pPr>
              <a:lnSpc>
                <a:spcPts val="3582"/>
              </a:lnSpc>
            </a:pPr>
          </a:p>
        </p:txBody>
      </p:sp>
      <p:sp>
        <p:nvSpPr>
          <p:cNvPr name="TextBox 13" id="13"/>
          <p:cNvSpPr txBox="true"/>
          <p:nvPr/>
        </p:nvSpPr>
        <p:spPr>
          <a:xfrm rot="0">
            <a:off x="9934157"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Image Processing</a:t>
            </a:r>
          </a:p>
        </p:txBody>
      </p:sp>
      <p:sp>
        <p:nvSpPr>
          <p:cNvPr name="TextBox 14" id="14"/>
          <p:cNvSpPr txBox="true"/>
          <p:nvPr/>
        </p:nvSpPr>
        <p:spPr>
          <a:xfrm rot="0">
            <a:off x="9674455" y="6228425"/>
            <a:ext cx="8109234" cy="3232674"/>
          </a:xfrm>
          <a:prstGeom prst="rect">
            <a:avLst/>
          </a:prstGeom>
        </p:spPr>
        <p:txBody>
          <a:bodyPr anchor="t" rtlCol="false" tIns="0" lIns="0" bIns="0" rIns="0">
            <a:spAutoFit/>
          </a:bodyPr>
          <a:lstStyle/>
          <a:p>
            <a:pPr marL="472086" indent="-236043" lvl="1">
              <a:lnSpc>
                <a:spcPts val="3651"/>
              </a:lnSpc>
              <a:buFont typeface="Arial"/>
              <a:buChar char="•"/>
            </a:pPr>
            <a:r>
              <a:rPr lang="en-US" sz="2186">
                <a:solidFill>
                  <a:srgbClr val="101010"/>
                </a:solidFill>
                <a:latin typeface="Times New Roman Semi-Bold"/>
              </a:rPr>
              <a:t>Segmentation Techniques:</a:t>
            </a:r>
            <a:r>
              <a:rPr lang="en-US" sz="2186">
                <a:solidFill>
                  <a:srgbClr val="101010"/>
                </a:solidFill>
                <a:latin typeface="Times New Roman"/>
              </a:rPr>
              <a:t> Employed automatic image segmentation to isolate iris patterns, ensuring accurate extraction for subsequent analysis.</a:t>
            </a:r>
          </a:p>
          <a:p>
            <a:pPr marL="472086" indent="-236043" lvl="1">
              <a:lnSpc>
                <a:spcPts val="3651"/>
              </a:lnSpc>
              <a:buFont typeface="Arial"/>
              <a:buChar char="•"/>
            </a:pPr>
            <a:r>
              <a:rPr lang="en-US" sz="2186">
                <a:solidFill>
                  <a:srgbClr val="101010"/>
                </a:solidFill>
                <a:latin typeface="Times New Roman"/>
              </a:rPr>
              <a:t>F</a:t>
            </a:r>
            <a:r>
              <a:rPr lang="en-US" sz="2186">
                <a:solidFill>
                  <a:srgbClr val="101010"/>
                </a:solidFill>
                <a:latin typeface="Times New Roman Semi-Bold"/>
              </a:rPr>
              <a:t>eature Extraction:</a:t>
            </a:r>
            <a:r>
              <a:rPr lang="en-US" sz="2186">
                <a:solidFill>
                  <a:srgbClr val="101010"/>
                </a:solidFill>
                <a:latin typeface="Times New Roman"/>
              </a:rPr>
              <a:t> Applied advanced feature extraction methods to capture and quantify distinctive iris characteristics, emphasizing textural feature size and structural nuances.</a:t>
            </a:r>
          </a:p>
          <a:p>
            <a:pPr>
              <a:lnSpc>
                <a:spcPts val="36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515831"/>
            <a:ext cx="7243540"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Entropy Analysis</a:t>
            </a:r>
          </a:p>
        </p:txBody>
      </p:sp>
      <p:sp>
        <p:nvSpPr>
          <p:cNvPr name="TextBox 6" id="6"/>
          <p:cNvSpPr txBox="true"/>
          <p:nvPr/>
        </p:nvSpPr>
        <p:spPr>
          <a:xfrm rot="0">
            <a:off x="1544727" y="2546276"/>
            <a:ext cx="5663636"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METHODOLOGY</a:t>
            </a:r>
          </a:p>
        </p:txBody>
      </p:sp>
      <p:sp>
        <p:nvSpPr>
          <p:cNvPr name="Freeform 7" id="7"/>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9" id="9"/>
          <p:cNvSpPr txBox="true"/>
          <p:nvPr/>
        </p:nvSpPr>
        <p:spPr>
          <a:xfrm rot="0">
            <a:off x="767702" y="6235992"/>
            <a:ext cx="8376298" cy="3435776"/>
          </a:xfrm>
          <a:prstGeom prst="rect">
            <a:avLst/>
          </a:prstGeom>
        </p:spPr>
        <p:txBody>
          <a:bodyPr anchor="t" rtlCol="false" tIns="0" lIns="0" bIns="0" rIns="0">
            <a:spAutoFit/>
          </a:bodyPr>
          <a:lstStyle/>
          <a:p>
            <a:pPr marL="496567" indent="-248284" lvl="1">
              <a:lnSpc>
                <a:spcPts val="3840"/>
              </a:lnSpc>
              <a:buFont typeface="Arial"/>
              <a:buChar char="•"/>
            </a:pPr>
            <a:r>
              <a:rPr lang="en-US" sz="2299">
                <a:solidFill>
                  <a:srgbClr val="101010"/>
                </a:solidFill>
                <a:latin typeface="Times New Roman Semi-Bold"/>
              </a:rPr>
              <a:t>Entropy Estimation:</a:t>
            </a:r>
            <a:r>
              <a:rPr lang="en-US" sz="2299">
                <a:solidFill>
                  <a:srgbClr val="101010"/>
                </a:solidFill>
                <a:latin typeface="Times New Roman"/>
              </a:rPr>
              <a:t> Utilized Information Theory principles to estimate entropy in iris patterns, providing a quantitative measure of complexity and random variation.</a:t>
            </a:r>
          </a:p>
          <a:p>
            <a:pPr marL="496567" indent="-248284" lvl="1">
              <a:lnSpc>
                <a:spcPts val="3840"/>
              </a:lnSpc>
              <a:buFont typeface="Arial"/>
              <a:buChar char="•"/>
            </a:pPr>
            <a:r>
              <a:rPr lang="en-US" sz="2299">
                <a:solidFill>
                  <a:srgbClr val="101010"/>
                </a:solidFill>
                <a:latin typeface="Times New Roman"/>
              </a:rPr>
              <a:t>S</a:t>
            </a:r>
            <a:r>
              <a:rPr lang="en-US" sz="2299">
                <a:solidFill>
                  <a:srgbClr val="101010"/>
                </a:solidFill>
                <a:latin typeface="Times New Roman Semi-Bold"/>
              </a:rPr>
              <a:t>tatistical Models:</a:t>
            </a:r>
            <a:r>
              <a:rPr lang="en-US" sz="2299">
                <a:solidFill>
                  <a:srgbClr val="101010"/>
                </a:solidFill>
                <a:latin typeface="Times New Roman"/>
              </a:rPr>
              <a:t> Developed stochastic models to analyze empirical distributions, comparing entropy levels within the AFHIRIS database against other demographic datasets.</a:t>
            </a:r>
          </a:p>
          <a:p>
            <a:pPr>
              <a:lnSpc>
                <a:spcPts val="3840"/>
              </a:lnSpc>
            </a:pPr>
          </a:p>
        </p:txBody>
      </p:sp>
      <p:sp>
        <p:nvSpPr>
          <p:cNvPr name="TextBox 10" id="10"/>
          <p:cNvSpPr txBox="true"/>
          <p:nvPr/>
        </p:nvSpPr>
        <p:spPr>
          <a:xfrm rot="0">
            <a:off x="9674455"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Validation and Testing</a:t>
            </a:r>
          </a:p>
        </p:txBody>
      </p:sp>
      <p:sp>
        <p:nvSpPr>
          <p:cNvPr name="TextBox 11" id="11"/>
          <p:cNvSpPr txBox="true"/>
          <p:nvPr/>
        </p:nvSpPr>
        <p:spPr>
          <a:xfrm rot="0">
            <a:off x="9491565" y="6235992"/>
            <a:ext cx="8109234" cy="4301878"/>
          </a:xfrm>
          <a:prstGeom prst="rect">
            <a:avLst/>
          </a:prstGeom>
        </p:spPr>
        <p:txBody>
          <a:bodyPr anchor="t" rtlCol="false" tIns="0" lIns="0" bIns="0" rIns="0">
            <a:spAutoFit/>
          </a:bodyPr>
          <a:lstStyle/>
          <a:p>
            <a:pPr marL="493675" indent="-246838" lvl="1">
              <a:lnSpc>
                <a:spcPts val="3818"/>
              </a:lnSpc>
              <a:buFont typeface="Arial"/>
              <a:buChar char="•"/>
            </a:pPr>
            <a:r>
              <a:rPr lang="en-US" sz="2286">
                <a:solidFill>
                  <a:srgbClr val="101010"/>
                </a:solidFill>
                <a:latin typeface="Times New Roman Semi-Bold"/>
              </a:rPr>
              <a:t>Kolmogorov-Smirnov Tests:</a:t>
            </a:r>
            <a:r>
              <a:rPr lang="en-US" sz="2286">
                <a:solidFill>
                  <a:srgbClr val="101010"/>
                </a:solidFill>
                <a:latin typeface="Times New Roman"/>
              </a:rPr>
              <a:t> Employed statistical tests, such as Kolmogorov-Smirnov tests, to validate the significance of differences between datasets and ensure robustness in findings.</a:t>
            </a:r>
          </a:p>
          <a:p>
            <a:pPr marL="493675" indent="-246838" lvl="1">
              <a:lnSpc>
                <a:spcPts val="3818"/>
              </a:lnSpc>
              <a:buFont typeface="Arial"/>
              <a:buChar char="•"/>
            </a:pPr>
            <a:r>
              <a:rPr lang="en-US" sz="2286">
                <a:solidFill>
                  <a:srgbClr val="101010"/>
                </a:solidFill>
                <a:latin typeface="Times New Roman Semi-Bold"/>
              </a:rPr>
              <a:t>Ethnic Equity Measures:</a:t>
            </a:r>
            <a:r>
              <a:rPr lang="en-US" sz="2286">
                <a:solidFill>
                  <a:srgbClr val="101010"/>
                </a:solidFill>
                <a:latin typeface="Times New Roman"/>
              </a:rPr>
              <a:t> Applied ethnic equity measures to evaluate False Match probabilities and assess the technology's performance across diverse demographic groups.</a:t>
            </a:r>
          </a:p>
          <a:p>
            <a:pPr>
              <a:lnSpc>
                <a:spcPts val="3818"/>
              </a:lnSpc>
            </a:pPr>
          </a:p>
        </p:txBody>
      </p:sp>
      <p:grpSp>
        <p:nvGrpSpPr>
          <p:cNvPr name="Group 12" id="12"/>
          <p:cNvGrpSpPr/>
          <p:nvPr/>
        </p:nvGrpSpPr>
        <p:grpSpPr>
          <a:xfrm rot="0">
            <a:off x="0" y="4201463"/>
            <a:ext cx="7208363" cy="343012"/>
            <a:chOff x="0" y="0"/>
            <a:chExt cx="1898499" cy="90341"/>
          </a:xfrm>
        </p:grpSpPr>
        <p:sp>
          <p:nvSpPr>
            <p:cNvPr name="Freeform 13" id="13"/>
            <p:cNvSpPr/>
            <p:nvPr/>
          </p:nvSpPr>
          <p:spPr>
            <a:xfrm flipH="false" flipV="false" rot="0">
              <a:off x="0" y="0"/>
              <a:ext cx="1898499" cy="90341"/>
            </a:xfrm>
            <a:custGeom>
              <a:avLst/>
              <a:gdLst/>
              <a:ahLst/>
              <a:cxnLst/>
              <a:rect r="r" b="b" t="t" l="l"/>
              <a:pathLst>
                <a:path h="90341" w="1898499">
                  <a:moveTo>
                    <a:pt x="0" y="0"/>
                  </a:moveTo>
                  <a:lnTo>
                    <a:pt x="1898499" y="0"/>
                  </a:lnTo>
                  <a:lnTo>
                    <a:pt x="1898499" y="90341"/>
                  </a:lnTo>
                  <a:lnTo>
                    <a:pt x="0" y="90341"/>
                  </a:lnTo>
                  <a:close/>
                </a:path>
              </a:pathLst>
            </a:custGeom>
            <a:solidFill>
              <a:srgbClr val="3DCAB1"/>
            </a:solidFill>
          </p:spPr>
        </p:sp>
        <p:sp>
          <p:nvSpPr>
            <p:cNvPr name="TextBox 14" id="14"/>
            <p:cNvSpPr txBox="true"/>
            <p:nvPr/>
          </p:nvSpPr>
          <p:spPr>
            <a:xfrm>
              <a:off x="0" y="-38100"/>
              <a:ext cx="1898499" cy="12844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9464" y="4639272"/>
            <a:ext cx="10326844" cy="1515794"/>
            <a:chOff x="0" y="0"/>
            <a:chExt cx="2447844" cy="359299"/>
          </a:xfrm>
        </p:grpSpPr>
        <p:sp>
          <p:nvSpPr>
            <p:cNvPr name="Freeform 3" id="3"/>
            <p:cNvSpPr/>
            <p:nvPr/>
          </p:nvSpPr>
          <p:spPr>
            <a:xfrm flipH="false" flipV="false" rot="0">
              <a:off x="0" y="0"/>
              <a:ext cx="2447845" cy="359299"/>
            </a:xfrm>
            <a:custGeom>
              <a:avLst/>
              <a:gdLst/>
              <a:ahLst/>
              <a:cxnLst/>
              <a:rect r="r" b="b" t="t" l="l"/>
              <a:pathLst>
                <a:path h="359299" w="2447845">
                  <a:moveTo>
                    <a:pt x="14244" y="0"/>
                  </a:moveTo>
                  <a:lnTo>
                    <a:pt x="2433600" y="0"/>
                  </a:lnTo>
                  <a:cubicBezTo>
                    <a:pt x="2441467" y="0"/>
                    <a:pt x="2447845" y="6377"/>
                    <a:pt x="2447845" y="14244"/>
                  </a:cubicBezTo>
                  <a:lnTo>
                    <a:pt x="2447845" y="345055"/>
                  </a:lnTo>
                  <a:cubicBezTo>
                    <a:pt x="2447845" y="352922"/>
                    <a:pt x="2441467" y="359299"/>
                    <a:pt x="2433600" y="359299"/>
                  </a:cubicBezTo>
                  <a:lnTo>
                    <a:pt x="14244" y="359299"/>
                  </a:lnTo>
                  <a:cubicBezTo>
                    <a:pt x="6377" y="359299"/>
                    <a:pt x="0" y="352922"/>
                    <a:pt x="0" y="345055"/>
                  </a:cubicBezTo>
                  <a:lnTo>
                    <a:pt x="0" y="14244"/>
                  </a:lnTo>
                  <a:cubicBezTo>
                    <a:pt x="0" y="6377"/>
                    <a:pt x="6377" y="0"/>
                    <a:pt x="14244" y="0"/>
                  </a:cubicBezTo>
                  <a:close/>
                </a:path>
              </a:pathLst>
            </a:custGeom>
            <a:solidFill>
              <a:srgbClr val="071C42"/>
            </a:solidFill>
          </p:spPr>
        </p:sp>
        <p:sp>
          <p:nvSpPr>
            <p:cNvPr name="TextBox 4" id="4"/>
            <p:cNvSpPr txBox="true"/>
            <p:nvPr/>
          </p:nvSpPr>
          <p:spPr>
            <a:xfrm>
              <a:off x="0" y="-38100"/>
              <a:ext cx="2447844" cy="3973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637408" y="5182699"/>
            <a:ext cx="6850022"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First Limitation</a:t>
            </a:r>
          </a:p>
        </p:txBody>
      </p:sp>
      <p:grpSp>
        <p:nvGrpSpPr>
          <p:cNvPr name="Group 6" id="6"/>
          <p:cNvGrpSpPr/>
          <p:nvPr/>
        </p:nvGrpSpPr>
        <p:grpSpPr>
          <a:xfrm rot="0">
            <a:off x="8088446" y="6145541"/>
            <a:ext cx="9983136" cy="1403252"/>
            <a:chOff x="0" y="0"/>
            <a:chExt cx="2366373" cy="332623"/>
          </a:xfrm>
        </p:grpSpPr>
        <p:sp>
          <p:nvSpPr>
            <p:cNvPr name="Freeform 7" id="7"/>
            <p:cNvSpPr/>
            <p:nvPr/>
          </p:nvSpPr>
          <p:spPr>
            <a:xfrm flipH="false" flipV="false" rot="0">
              <a:off x="0" y="0"/>
              <a:ext cx="2366373" cy="332623"/>
            </a:xfrm>
            <a:custGeom>
              <a:avLst/>
              <a:gdLst/>
              <a:ahLst/>
              <a:cxnLst/>
              <a:rect r="r" b="b" t="t" l="l"/>
              <a:pathLst>
                <a:path h="332623" w="2366373">
                  <a:moveTo>
                    <a:pt x="10081" y="0"/>
                  </a:moveTo>
                  <a:lnTo>
                    <a:pt x="2356291" y="0"/>
                  </a:lnTo>
                  <a:cubicBezTo>
                    <a:pt x="2358965" y="0"/>
                    <a:pt x="2361529" y="1062"/>
                    <a:pt x="2363420" y="2953"/>
                  </a:cubicBezTo>
                  <a:cubicBezTo>
                    <a:pt x="2365311" y="4843"/>
                    <a:pt x="2366373" y="7408"/>
                    <a:pt x="2366373" y="10081"/>
                  </a:cubicBezTo>
                  <a:lnTo>
                    <a:pt x="2366373" y="322541"/>
                  </a:lnTo>
                  <a:cubicBezTo>
                    <a:pt x="2366373" y="325215"/>
                    <a:pt x="2365311" y="327779"/>
                    <a:pt x="2363420" y="329670"/>
                  </a:cubicBezTo>
                  <a:cubicBezTo>
                    <a:pt x="2361529" y="331561"/>
                    <a:pt x="2358965" y="332623"/>
                    <a:pt x="2356291" y="332623"/>
                  </a:cubicBezTo>
                  <a:lnTo>
                    <a:pt x="10081" y="332623"/>
                  </a:lnTo>
                  <a:cubicBezTo>
                    <a:pt x="7408" y="332623"/>
                    <a:pt x="4843" y="331561"/>
                    <a:pt x="2953" y="329670"/>
                  </a:cubicBezTo>
                  <a:cubicBezTo>
                    <a:pt x="1062" y="327779"/>
                    <a:pt x="0" y="325215"/>
                    <a:pt x="0" y="322541"/>
                  </a:cubicBezTo>
                  <a:lnTo>
                    <a:pt x="0" y="10081"/>
                  </a:lnTo>
                  <a:cubicBezTo>
                    <a:pt x="0" y="7408"/>
                    <a:pt x="1062" y="4843"/>
                    <a:pt x="2953" y="2953"/>
                  </a:cubicBezTo>
                  <a:cubicBezTo>
                    <a:pt x="4843" y="1062"/>
                    <a:pt x="7408" y="0"/>
                    <a:pt x="10081" y="0"/>
                  </a:cubicBezTo>
                  <a:close/>
                </a:path>
              </a:pathLst>
            </a:custGeom>
            <a:solidFill>
              <a:srgbClr val="3DCAB1"/>
            </a:solidFill>
          </p:spPr>
        </p:sp>
        <p:sp>
          <p:nvSpPr>
            <p:cNvPr name="TextBox 8" id="8"/>
            <p:cNvSpPr txBox="true"/>
            <p:nvPr/>
          </p:nvSpPr>
          <p:spPr>
            <a:xfrm>
              <a:off x="0" y="-38100"/>
              <a:ext cx="2366373" cy="37072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010268" y="6601484"/>
            <a:ext cx="7693398"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Second Limitation</a:t>
            </a:r>
          </a:p>
        </p:txBody>
      </p:sp>
      <p:grpSp>
        <p:nvGrpSpPr>
          <p:cNvPr name="Group 10" id="10"/>
          <p:cNvGrpSpPr/>
          <p:nvPr/>
        </p:nvGrpSpPr>
        <p:grpSpPr>
          <a:xfrm rot="0">
            <a:off x="8515901" y="7548793"/>
            <a:ext cx="9772099" cy="1515794"/>
            <a:chOff x="0" y="0"/>
            <a:chExt cx="2316349" cy="359299"/>
          </a:xfrm>
        </p:grpSpPr>
        <p:sp>
          <p:nvSpPr>
            <p:cNvPr name="Freeform 11" id="11"/>
            <p:cNvSpPr/>
            <p:nvPr/>
          </p:nvSpPr>
          <p:spPr>
            <a:xfrm flipH="false" flipV="false" rot="0">
              <a:off x="0" y="0"/>
              <a:ext cx="2316349" cy="359299"/>
            </a:xfrm>
            <a:custGeom>
              <a:avLst/>
              <a:gdLst/>
              <a:ahLst/>
              <a:cxnLst/>
              <a:rect r="r" b="b" t="t" l="l"/>
              <a:pathLst>
                <a:path h="359299" w="2316349">
                  <a:moveTo>
                    <a:pt x="10299" y="0"/>
                  </a:moveTo>
                  <a:lnTo>
                    <a:pt x="2306050" y="0"/>
                  </a:lnTo>
                  <a:cubicBezTo>
                    <a:pt x="2308782" y="0"/>
                    <a:pt x="2311401" y="1085"/>
                    <a:pt x="2313333" y="3017"/>
                  </a:cubicBezTo>
                  <a:cubicBezTo>
                    <a:pt x="2315264" y="4948"/>
                    <a:pt x="2316349" y="7568"/>
                    <a:pt x="2316349" y="10299"/>
                  </a:cubicBezTo>
                  <a:lnTo>
                    <a:pt x="2316349" y="349000"/>
                  </a:lnTo>
                  <a:cubicBezTo>
                    <a:pt x="2316349" y="351732"/>
                    <a:pt x="2315264" y="354351"/>
                    <a:pt x="2313333" y="356283"/>
                  </a:cubicBezTo>
                  <a:cubicBezTo>
                    <a:pt x="2311401" y="358214"/>
                    <a:pt x="2308782" y="359299"/>
                    <a:pt x="2306050" y="359299"/>
                  </a:cubicBezTo>
                  <a:lnTo>
                    <a:pt x="10299" y="359299"/>
                  </a:lnTo>
                  <a:cubicBezTo>
                    <a:pt x="7568" y="359299"/>
                    <a:pt x="4948" y="358214"/>
                    <a:pt x="3017" y="356283"/>
                  </a:cubicBezTo>
                  <a:cubicBezTo>
                    <a:pt x="1085" y="354351"/>
                    <a:pt x="0" y="351732"/>
                    <a:pt x="0" y="349000"/>
                  </a:cubicBezTo>
                  <a:lnTo>
                    <a:pt x="0" y="10299"/>
                  </a:lnTo>
                  <a:cubicBezTo>
                    <a:pt x="0" y="7568"/>
                    <a:pt x="1085" y="4948"/>
                    <a:pt x="3017" y="3017"/>
                  </a:cubicBezTo>
                  <a:cubicBezTo>
                    <a:pt x="4948" y="1085"/>
                    <a:pt x="7568" y="0"/>
                    <a:pt x="10299" y="0"/>
                  </a:cubicBezTo>
                  <a:close/>
                </a:path>
              </a:pathLst>
            </a:custGeom>
            <a:solidFill>
              <a:srgbClr val="071C42"/>
            </a:solidFill>
          </p:spPr>
        </p:sp>
        <p:sp>
          <p:nvSpPr>
            <p:cNvPr name="TextBox 12" id="12"/>
            <p:cNvSpPr txBox="true"/>
            <p:nvPr/>
          </p:nvSpPr>
          <p:spPr>
            <a:xfrm>
              <a:off x="0" y="-38100"/>
              <a:ext cx="2316349" cy="397399"/>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9410374" y="8015518"/>
            <a:ext cx="8278383"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Synthesis</a:t>
            </a:r>
          </a:p>
        </p:txBody>
      </p:sp>
      <p:sp>
        <p:nvSpPr>
          <p:cNvPr name="TextBox 14" id="14"/>
          <p:cNvSpPr txBox="true"/>
          <p:nvPr/>
        </p:nvSpPr>
        <p:spPr>
          <a:xfrm rot="0">
            <a:off x="767254" y="1545749"/>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Limitations</a:t>
            </a:r>
          </a:p>
        </p:txBody>
      </p:sp>
      <p:sp>
        <p:nvSpPr>
          <p:cNvPr name="Freeform 15" id="15"/>
          <p:cNvSpPr/>
          <p:nvPr/>
        </p:nvSpPr>
        <p:spPr>
          <a:xfrm flipH="true" flipV="false" rot="0">
            <a:off x="-839998" y="4029355"/>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1079058"/>
            <a:ext cx="11980769" cy="714346"/>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First Limitation: Database Size</a:t>
            </a:r>
          </a:p>
        </p:txBody>
      </p:sp>
      <p:sp>
        <p:nvSpPr>
          <p:cNvPr name="TextBox 8" id="8"/>
          <p:cNvSpPr txBox="true"/>
          <p:nvPr/>
        </p:nvSpPr>
        <p:spPr>
          <a:xfrm rot="0">
            <a:off x="1028700" y="5334418"/>
            <a:ext cx="12582198" cy="2376553"/>
          </a:xfrm>
          <a:prstGeom prst="rect">
            <a:avLst/>
          </a:prstGeom>
        </p:spPr>
        <p:txBody>
          <a:bodyPr anchor="t" rtlCol="false" tIns="0" lIns="0" bIns="0" rIns="0">
            <a:spAutoFit/>
          </a:bodyPr>
          <a:lstStyle/>
          <a:p>
            <a:pPr marL="602565" indent="-301283" lvl="1">
              <a:lnSpc>
                <a:spcPts val="4660"/>
              </a:lnSpc>
              <a:buFont typeface="Arial"/>
              <a:buChar char="•"/>
            </a:pPr>
            <a:r>
              <a:rPr lang="en-US" sz="2790">
                <a:solidFill>
                  <a:srgbClr val="FFFFFF"/>
                </a:solidFill>
                <a:latin typeface="Times New Roman"/>
              </a:rPr>
              <a:t>The AFHIRIS database, although groundbreaking, is constrained by its size.</a:t>
            </a:r>
          </a:p>
          <a:p>
            <a:pPr marL="602565" indent="-301283" lvl="1">
              <a:lnSpc>
                <a:spcPts val="4660"/>
              </a:lnSpc>
              <a:buFont typeface="Arial"/>
              <a:buChar char="•"/>
            </a:pPr>
            <a:r>
              <a:rPr lang="en-US" sz="2790">
                <a:solidFill>
                  <a:srgbClr val="FFFFFF"/>
                </a:solidFill>
                <a:latin typeface="Times New Roman"/>
              </a:rPr>
              <a:t>Larger datasets are crucial for enhancing the robustness and generalizability of our research findings.</a:t>
            </a:r>
          </a:p>
          <a:p>
            <a:pPr>
              <a:lnSpc>
                <a:spcPts val="46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1468611"/>
            <a:ext cx="11980769" cy="714346"/>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Second Limitation: Demographic Focus</a:t>
            </a:r>
          </a:p>
        </p:txBody>
      </p:sp>
      <p:sp>
        <p:nvSpPr>
          <p:cNvPr name="TextBox 8" id="8"/>
          <p:cNvSpPr txBox="true"/>
          <p:nvPr/>
        </p:nvSpPr>
        <p:spPr>
          <a:xfrm rot="0">
            <a:off x="1028700" y="4972050"/>
            <a:ext cx="12452347" cy="2188161"/>
          </a:xfrm>
          <a:prstGeom prst="rect">
            <a:avLst/>
          </a:prstGeom>
        </p:spPr>
        <p:txBody>
          <a:bodyPr anchor="t" rtlCol="false" tIns="0" lIns="0" bIns="0" rIns="0">
            <a:spAutoFit/>
          </a:bodyPr>
          <a:lstStyle/>
          <a:p>
            <a:pPr marL="559386" indent="-279693" lvl="1">
              <a:lnSpc>
                <a:spcPts val="4326"/>
              </a:lnSpc>
              <a:buFont typeface="Arial"/>
              <a:buChar char="•"/>
            </a:pPr>
            <a:r>
              <a:rPr lang="en-US" sz="2590">
                <a:solidFill>
                  <a:srgbClr val="FFFFFF"/>
                </a:solidFill>
                <a:latin typeface="Times New Roman"/>
              </a:rPr>
              <a:t>Our study predominantly focuses on individuals of West African descent.</a:t>
            </a:r>
          </a:p>
          <a:p>
            <a:pPr marL="559386" indent="-279693" lvl="1">
              <a:lnSpc>
                <a:spcPts val="4326"/>
              </a:lnSpc>
              <a:buFont typeface="Arial"/>
              <a:buChar char="•"/>
            </a:pPr>
            <a:r>
              <a:rPr lang="en-US" sz="2590">
                <a:solidFill>
                  <a:srgbClr val="FFFFFF"/>
                </a:solidFill>
                <a:latin typeface="Times New Roman"/>
              </a:rPr>
              <a:t>Extending these findings to other African populations or global ethnic groups requires cautious consideration and additional research.</a:t>
            </a:r>
          </a:p>
          <a:p>
            <a:pPr>
              <a:lnSpc>
                <a:spcPts val="432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1468611"/>
            <a:ext cx="11980769" cy="714346"/>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Synthesis</a:t>
            </a:r>
          </a:p>
        </p:txBody>
      </p:sp>
      <p:sp>
        <p:nvSpPr>
          <p:cNvPr name="TextBox 8" id="8"/>
          <p:cNvSpPr txBox="true"/>
          <p:nvPr/>
        </p:nvSpPr>
        <p:spPr>
          <a:xfrm rot="0">
            <a:off x="1038225" y="3512977"/>
            <a:ext cx="16679719" cy="5445207"/>
          </a:xfrm>
          <a:prstGeom prst="rect">
            <a:avLst/>
          </a:prstGeom>
        </p:spPr>
        <p:txBody>
          <a:bodyPr anchor="t" rtlCol="false" tIns="0" lIns="0" bIns="0" rIns="0">
            <a:spAutoFit/>
          </a:bodyPr>
          <a:lstStyle/>
          <a:p>
            <a:pPr marL="559386" indent="-279693" lvl="1">
              <a:lnSpc>
                <a:spcPts val="4326"/>
              </a:lnSpc>
              <a:buFont typeface="Arial"/>
              <a:buChar char="•"/>
            </a:pPr>
            <a:r>
              <a:rPr lang="en-US" sz="2590">
                <a:solidFill>
                  <a:srgbClr val="FFFFFF"/>
                </a:solidFill>
                <a:latin typeface="Times New Roman Bold"/>
              </a:rPr>
              <a:t>Integration of Findings:</a:t>
            </a:r>
          </a:p>
          <a:p>
            <a:pPr marL="1118772" indent="-372924" lvl="2">
              <a:lnSpc>
                <a:spcPts val="4326"/>
              </a:lnSpc>
              <a:buFont typeface="Arial"/>
              <a:buChar char="⚬"/>
            </a:pPr>
            <a:r>
              <a:rPr lang="en-US" sz="2590">
                <a:solidFill>
                  <a:srgbClr val="FFFFFF"/>
                </a:solidFill>
                <a:latin typeface="Times New Roman"/>
              </a:rPr>
              <a:t>The synthesis of diverse datasets, including AFHIRIS, CASIA, and Notre Dame, contributes to a holistic understanding.</a:t>
            </a:r>
          </a:p>
          <a:p>
            <a:pPr marL="559386" indent="-279693" lvl="1">
              <a:lnSpc>
                <a:spcPts val="4326"/>
              </a:lnSpc>
              <a:buFont typeface="Arial"/>
              <a:buChar char="•"/>
            </a:pPr>
            <a:r>
              <a:rPr lang="en-US" sz="2590">
                <a:solidFill>
                  <a:srgbClr val="FFFFFF"/>
                </a:solidFill>
                <a:latin typeface="Times New Roman Bold"/>
              </a:rPr>
              <a:t>Ethnic Influences on Identifiability:</a:t>
            </a:r>
          </a:p>
          <a:p>
            <a:pPr marL="1118772" indent="-372924" lvl="2">
              <a:lnSpc>
                <a:spcPts val="4326"/>
              </a:lnSpc>
              <a:buFont typeface="Arial"/>
              <a:buChar char="⚬"/>
            </a:pPr>
            <a:r>
              <a:rPr lang="en-US" sz="2590">
                <a:solidFill>
                  <a:srgbClr val="FFFFFF"/>
                </a:solidFill>
                <a:latin typeface="Times New Roman"/>
              </a:rPr>
              <a:t>Our study initiates a comprehensive exploration of these influences on iris recognition.</a:t>
            </a:r>
          </a:p>
          <a:p>
            <a:pPr marL="559386" indent="-279693" lvl="1">
              <a:lnSpc>
                <a:spcPts val="4326"/>
              </a:lnSpc>
              <a:buFont typeface="Arial"/>
              <a:buChar char="•"/>
            </a:pPr>
            <a:r>
              <a:rPr lang="en-US" sz="2590">
                <a:solidFill>
                  <a:srgbClr val="FFFFFF"/>
                </a:solidFill>
                <a:latin typeface="Times New Roman Bold"/>
              </a:rPr>
              <a:t>Operational Adjustments:</a:t>
            </a:r>
          </a:p>
          <a:p>
            <a:pPr marL="1118772" indent="-372924" lvl="2">
              <a:lnSpc>
                <a:spcPts val="4326"/>
              </a:lnSpc>
              <a:buFont typeface="Arial"/>
              <a:buChar char="⚬"/>
            </a:pPr>
            <a:r>
              <a:rPr lang="en-US" sz="2590">
                <a:solidFill>
                  <a:srgbClr val="FFFFFF"/>
                </a:solidFill>
                <a:latin typeface="Times New Roman"/>
              </a:rPr>
              <a:t>The subtle entropy reduction observed in the AFHIRIS database suggests minor operational adjustments.</a:t>
            </a:r>
          </a:p>
          <a:p>
            <a:pPr marL="559386" indent="-279693" lvl="1">
              <a:lnSpc>
                <a:spcPts val="4326"/>
              </a:lnSpc>
              <a:buFont typeface="Arial"/>
              <a:buChar char="•"/>
            </a:pPr>
            <a:r>
              <a:rPr lang="en-US" sz="2590">
                <a:solidFill>
                  <a:srgbClr val="FFFFFF"/>
                </a:solidFill>
                <a:latin typeface="Times New Roman Bold"/>
              </a:rPr>
              <a:t>Future Directions:</a:t>
            </a:r>
          </a:p>
          <a:p>
            <a:pPr marL="1118772" indent="-372924" lvl="2">
              <a:lnSpc>
                <a:spcPts val="4326"/>
              </a:lnSpc>
              <a:buFont typeface="Arial"/>
              <a:buChar char="⚬"/>
            </a:pPr>
            <a:r>
              <a:rPr lang="en-US" sz="2590">
                <a:solidFill>
                  <a:srgbClr val="FFFFFF"/>
                </a:solidFill>
                <a:latin typeface="Times New Roman"/>
              </a:rPr>
              <a:t>Synthesizing these findings sets the stage for future research addressing larger datasets, diverse demographics, and the ethical implications of biometric technologies.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712082" y="3691339"/>
            <a:ext cx="14904732" cy="5566961"/>
          </a:xfrm>
          <a:prstGeom prst="rect">
            <a:avLst/>
          </a:prstGeom>
        </p:spPr>
        <p:txBody>
          <a:bodyPr anchor="t" rtlCol="false" tIns="0" lIns="0" bIns="0" rIns="0">
            <a:spAutoFit/>
          </a:bodyPr>
          <a:lstStyle/>
          <a:p>
            <a:pPr algn="just" marL="576453" indent="-288226" lvl="1">
              <a:lnSpc>
                <a:spcPts val="4886"/>
              </a:lnSpc>
              <a:buFont typeface="Arial"/>
              <a:buChar char="•"/>
            </a:pPr>
            <a:r>
              <a:rPr lang="en-US" sz="2670">
                <a:solidFill>
                  <a:srgbClr val="FFFFFF"/>
                </a:solidFill>
                <a:latin typeface="Times New Roman"/>
              </a:rPr>
              <a:t>Our study delved into the ethnic influences on iris recognition, specifically focusing on individuals of African descent.</a:t>
            </a:r>
          </a:p>
          <a:p>
            <a:pPr algn="just" marL="576453" indent="-288226" lvl="1">
              <a:lnSpc>
                <a:spcPts val="4886"/>
              </a:lnSpc>
              <a:buFont typeface="Arial"/>
              <a:buChar char="•"/>
            </a:pPr>
            <a:r>
              <a:rPr lang="en-US" sz="2670">
                <a:solidFill>
                  <a:srgbClr val="FFFFFF"/>
                </a:solidFill>
                <a:latin typeface="Times New Roman"/>
              </a:rPr>
              <a:t>The AFHIRIS database exhibited a slight reduction in entropy due to the unique structural characteristics of iris patterns in West African populations.</a:t>
            </a:r>
          </a:p>
          <a:p>
            <a:pPr algn="just" marL="576453" indent="-288226" lvl="1">
              <a:lnSpc>
                <a:spcPts val="4886"/>
              </a:lnSpc>
              <a:buFont typeface="Arial"/>
              <a:buChar char="•"/>
            </a:pPr>
            <a:r>
              <a:rPr lang="en-US" sz="2670">
                <a:solidFill>
                  <a:srgbClr val="FFFFFF"/>
                </a:solidFill>
                <a:latin typeface="Times New Roman"/>
              </a:rPr>
              <a:t>Despite the entropy variance, our findings suggest that operational adjustments can ensure the continued robustness of iris recognition in diverse populations.</a:t>
            </a:r>
          </a:p>
          <a:p>
            <a:pPr algn="just" marL="576453" indent="-288226" lvl="1">
              <a:lnSpc>
                <a:spcPts val="4886"/>
              </a:lnSpc>
              <a:buFont typeface="Arial"/>
              <a:buChar char="•"/>
            </a:pPr>
            <a:r>
              <a:rPr lang="en-US" sz="2670">
                <a:solidFill>
                  <a:srgbClr val="FFFFFF"/>
                </a:solidFill>
                <a:latin typeface="Times New Roman"/>
              </a:rPr>
              <a:t>This research contributes to the broader understanding of biometrics by addressing the underexplored aspect of ethnic influences on iris recognition.</a:t>
            </a:r>
          </a:p>
          <a:p>
            <a:pPr algn="just">
              <a:lnSpc>
                <a:spcPts val="4886"/>
              </a:lnSpc>
            </a:pP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1994120" y="7004156"/>
            <a:ext cx="9005307" cy="6565688"/>
          </a:xfrm>
          <a:custGeom>
            <a:avLst/>
            <a:gdLst/>
            <a:ahLst/>
            <a:cxnLst/>
            <a:rect r="r" b="b" t="t" l="l"/>
            <a:pathLst>
              <a:path h="6565688" w="9005307">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974906" y="1974906"/>
            <a:ext cx="4238545" cy="288733"/>
            <a:chOff x="0" y="0"/>
            <a:chExt cx="1116325" cy="76045"/>
          </a:xfrm>
        </p:grpSpPr>
        <p:sp>
          <p:nvSpPr>
            <p:cNvPr name="Freeform 6" id="6"/>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7" id="7"/>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12082" y="1545749"/>
            <a:ext cx="8916472"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9515749" y="4394022"/>
            <a:ext cx="6805738" cy="1413231"/>
          </a:xfrm>
          <a:prstGeom prst="rect">
            <a:avLst/>
          </a:prstGeom>
        </p:spPr>
        <p:txBody>
          <a:bodyPr anchor="t" rtlCol="false" tIns="0" lIns="0" bIns="0" rIns="0">
            <a:spAutoFit/>
          </a:bodyPr>
          <a:lstStyle/>
          <a:p>
            <a:pPr>
              <a:lnSpc>
                <a:spcPts val="10524"/>
              </a:lnSpc>
            </a:pPr>
            <a:r>
              <a:rPr lang="en-US" sz="8770">
                <a:solidFill>
                  <a:srgbClr val="FFFFFF"/>
                </a:solidFill>
                <a:latin typeface="Poppins Bold"/>
              </a:rPr>
              <a:t>THANK YOU</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1192171" y="2891084"/>
            <a:ext cx="10608048" cy="8621450"/>
          </a:xfrm>
          <a:custGeom>
            <a:avLst/>
            <a:gdLst/>
            <a:ahLst/>
            <a:cxnLst/>
            <a:rect r="r" b="b" t="t" l="l"/>
            <a:pathLst>
              <a:path h="8621450" w="10608048">
                <a:moveTo>
                  <a:pt x="0" y="0"/>
                </a:moveTo>
                <a:lnTo>
                  <a:pt x="10608048" y="0"/>
                </a:lnTo>
                <a:lnTo>
                  <a:pt x="10608048" y="8621450"/>
                </a:lnTo>
                <a:lnTo>
                  <a:pt x="0" y="862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3680280"/>
            <a:ext cx="12918000" cy="1102523"/>
          </a:xfrm>
          <a:prstGeom prst="rect">
            <a:avLst/>
          </a:prstGeom>
        </p:spPr>
        <p:txBody>
          <a:bodyPr anchor="t" rtlCol="false" tIns="0" lIns="0" bIns="0" rIns="0">
            <a:spAutoFit/>
          </a:bodyPr>
          <a:lstStyle/>
          <a:p>
            <a:pPr>
              <a:lnSpc>
                <a:spcPts val="4321"/>
              </a:lnSpc>
            </a:pPr>
            <a:r>
              <a:rPr lang="en-US" sz="3086" spc="-52">
                <a:solidFill>
                  <a:srgbClr val="FFFFFF"/>
                </a:solidFill>
                <a:latin typeface="Poppins Bold"/>
              </a:rPr>
              <a:t>Ethnicity and Biometric Uniqueness: Iris Pattern</a:t>
            </a:r>
          </a:p>
          <a:p>
            <a:pPr>
              <a:lnSpc>
                <a:spcPts val="4321"/>
              </a:lnSpc>
            </a:pPr>
            <a:r>
              <a:rPr lang="en-US" sz="3086" spc="-52">
                <a:solidFill>
                  <a:srgbClr val="FFFFFF"/>
                </a:solidFill>
                <a:latin typeface="Poppins Bold"/>
              </a:rPr>
              <a:t>Individuality in a West African Database</a:t>
            </a:r>
          </a:p>
        </p:txBody>
      </p:sp>
      <p:grpSp>
        <p:nvGrpSpPr>
          <p:cNvPr name="Group 5" id="5"/>
          <p:cNvGrpSpPr/>
          <p:nvPr/>
        </p:nvGrpSpPr>
        <p:grpSpPr>
          <a:xfrm rot="0">
            <a:off x="0" y="10041551"/>
            <a:ext cx="12880824" cy="245449"/>
            <a:chOff x="0" y="0"/>
            <a:chExt cx="3392480" cy="64645"/>
          </a:xfrm>
        </p:grpSpPr>
        <p:sp>
          <p:nvSpPr>
            <p:cNvPr name="Freeform 6" id="6"/>
            <p:cNvSpPr/>
            <p:nvPr/>
          </p:nvSpPr>
          <p:spPr>
            <a:xfrm flipH="false" flipV="false" rot="0">
              <a:off x="0" y="0"/>
              <a:ext cx="3392481" cy="64645"/>
            </a:xfrm>
            <a:custGeom>
              <a:avLst/>
              <a:gdLst/>
              <a:ahLst/>
              <a:cxnLst/>
              <a:rect r="r" b="b" t="t" l="l"/>
              <a:pathLst>
                <a:path h="64645" w="3392481">
                  <a:moveTo>
                    <a:pt x="0" y="0"/>
                  </a:moveTo>
                  <a:lnTo>
                    <a:pt x="3392481" y="0"/>
                  </a:lnTo>
                  <a:lnTo>
                    <a:pt x="3392481" y="64645"/>
                  </a:lnTo>
                  <a:lnTo>
                    <a:pt x="0" y="64645"/>
                  </a:lnTo>
                  <a:close/>
                </a:path>
              </a:pathLst>
            </a:custGeom>
            <a:solidFill>
              <a:srgbClr val="3DCAB1"/>
            </a:solidFill>
          </p:spPr>
        </p:sp>
        <p:sp>
          <p:nvSpPr>
            <p:cNvPr name="TextBox 7" id="7"/>
            <p:cNvSpPr txBox="true"/>
            <p:nvPr/>
          </p:nvSpPr>
          <p:spPr>
            <a:xfrm>
              <a:off x="0" y="-38100"/>
              <a:ext cx="3392480" cy="1027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228216" y="2368636"/>
            <a:ext cx="12918000" cy="868939"/>
          </a:xfrm>
          <a:prstGeom prst="rect">
            <a:avLst/>
          </a:prstGeom>
        </p:spPr>
        <p:txBody>
          <a:bodyPr anchor="t" rtlCol="false" tIns="0" lIns="0" bIns="0" rIns="0">
            <a:spAutoFit/>
          </a:bodyPr>
          <a:lstStyle/>
          <a:p>
            <a:pPr>
              <a:lnSpc>
                <a:spcPts val="6701"/>
              </a:lnSpc>
            </a:pPr>
            <a:r>
              <a:rPr lang="en-US" sz="4786" spc="373">
                <a:solidFill>
                  <a:srgbClr val="FFFFFF"/>
                </a:solidFill>
                <a:latin typeface="Poppins Bold"/>
              </a:rPr>
              <a:t>Paper :</a:t>
            </a:r>
          </a:p>
        </p:txBody>
      </p:sp>
      <p:grpSp>
        <p:nvGrpSpPr>
          <p:cNvPr name="Group 9" id="9"/>
          <p:cNvGrpSpPr/>
          <p:nvPr/>
        </p:nvGrpSpPr>
        <p:grpSpPr>
          <a:xfrm rot="0">
            <a:off x="2228216" y="7201809"/>
            <a:ext cx="7709306" cy="1728325"/>
            <a:chOff x="0" y="0"/>
            <a:chExt cx="10279075" cy="2304433"/>
          </a:xfrm>
        </p:grpSpPr>
        <p:sp>
          <p:nvSpPr>
            <p:cNvPr name="TextBox 10" id="10"/>
            <p:cNvSpPr txBox="true"/>
            <p:nvPr/>
          </p:nvSpPr>
          <p:spPr>
            <a:xfrm rot="0">
              <a:off x="0" y="732548"/>
              <a:ext cx="10279075" cy="1571885"/>
            </a:xfrm>
            <a:prstGeom prst="rect">
              <a:avLst/>
            </a:prstGeom>
          </p:spPr>
          <p:txBody>
            <a:bodyPr anchor="t" rtlCol="false" tIns="0" lIns="0" bIns="0" rIns="0">
              <a:spAutoFit/>
            </a:bodyPr>
            <a:lstStyle/>
            <a:p>
              <a:pPr>
                <a:lnSpc>
                  <a:spcPts val="3210"/>
                </a:lnSpc>
              </a:pPr>
              <a:r>
                <a:rPr lang="en-US" sz="2006">
                  <a:solidFill>
                    <a:srgbClr val="D9D9D9"/>
                  </a:solidFill>
                  <a:latin typeface="Poppins Bold"/>
                </a:rPr>
                <a:t>Name</a:t>
              </a:r>
              <a:r>
                <a:rPr lang="en-US" sz="2006">
                  <a:solidFill>
                    <a:srgbClr val="D9D9D9"/>
                  </a:solidFill>
                  <a:latin typeface="Poppins"/>
                </a:rPr>
                <a:t> - Ashakuzzaman Odree </a:t>
              </a:r>
            </a:p>
            <a:p>
              <a:pPr>
                <a:lnSpc>
                  <a:spcPts val="3210"/>
                </a:lnSpc>
              </a:pPr>
              <a:r>
                <a:rPr lang="en-US" sz="2006">
                  <a:solidFill>
                    <a:srgbClr val="D9D9D9"/>
                  </a:solidFill>
                  <a:latin typeface="Poppins Bold"/>
                </a:rPr>
                <a:t>ID</a:t>
              </a:r>
              <a:r>
                <a:rPr lang="en-US" sz="2006">
                  <a:solidFill>
                    <a:srgbClr val="D9D9D9"/>
                  </a:solidFill>
                  <a:latin typeface="Poppins"/>
                </a:rPr>
                <a:t> - 20301268</a:t>
              </a:r>
            </a:p>
            <a:p>
              <a:pPr>
                <a:lnSpc>
                  <a:spcPts val="3210"/>
                </a:lnSpc>
              </a:pPr>
            </a:p>
          </p:txBody>
        </p:sp>
        <p:sp>
          <p:nvSpPr>
            <p:cNvPr name="TextBox 11" id="11"/>
            <p:cNvSpPr txBox="true"/>
            <p:nvPr/>
          </p:nvSpPr>
          <p:spPr>
            <a:xfrm rot="0">
              <a:off x="0" y="-57150"/>
              <a:ext cx="8818796" cy="595740"/>
            </a:xfrm>
            <a:prstGeom prst="rect">
              <a:avLst/>
            </a:prstGeom>
          </p:spPr>
          <p:txBody>
            <a:bodyPr anchor="t" rtlCol="false" tIns="0" lIns="0" bIns="0" rIns="0">
              <a:spAutoFit/>
            </a:bodyPr>
            <a:lstStyle/>
            <a:p>
              <a:pPr algn="l">
                <a:lnSpc>
                  <a:spcPts val="3746"/>
                </a:lnSpc>
              </a:pPr>
              <a:r>
                <a:rPr lang="en-US" sz="2675" spc="412">
                  <a:solidFill>
                    <a:srgbClr val="FFFFFF"/>
                  </a:solidFill>
                  <a:latin typeface="Glacial Indifference Bold"/>
                </a:rPr>
                <a:t>PRESENTED BY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933545"/>
            <a:ext cx="18377850" cy="5483306"/>
            <a:chOff x="0" y="0"/>
            <a:chExt cx="4356231" cy="1299747"/>
          </a:xfrm>
        </p:grpSpPr>
        <p:sp>
          <p:nvSpPr>
            <p:cNvPr name="Freeform 4" id="4"/>
            <p:cNvSpPr/>
            <p:nvPr/>
          </p:nvSpPr>
          <p:spPr>
            <a:xfrm flipH="false" flipV="false" rot="0">
              <a:off x="0" y="0"/>
              <a:ext cx="4356231" cy="1299747"/>
            </a:xfrm>
            <a:custGeom>
              <a:avLst/>
              <a:gdLst/>
              <a:ahLst/>
              <a:cxnLst/>
              <a:rect r="r" b="b" t="t" l="l"/>
              <a:pathLst>
                <a:path h="1299747" w="4356231">
                  <a:moveTo>
                    <a:pt x="0" y="0"/>
                  </a:moveTo>
                  <a:lnTo>
                    <a:pt x="4356231" y="0"/>
                  </a:lnTo>
                  <a:lnTo>
                    <a:pt x="4356231" y="1299747"/>
                  </a:lnTo>
                  <a:lnTo>
                    <a:pt x="0" y="1299747"/>
                  </a:lnTo>
                  <a:close/>
                </a:path>
              </a:pathLst>
            </a:custGeom>
            <a:solidFill>
              <a:srgbClr val="071C42"/>
            </a:solidFill>
          </p:spPr>
        </p:sp>
        <p:sp>
          <p:nvSpPr>
            <p:cNvPr name="TextBox 5" id="5"/>
            <p:cNvSpPr txBox="true"/>
            <p:nvPr/>
          </p:nvSpPr>
          <p:spPr>
            <a:xfrm>
              <a:off x="0" y="-38100"/>
              <a:ext cx="4356231" cy="1337847"/>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7" id="7"/>
          <p:cNvSpPr txBox="true"/>
          <p:nvPr/>
        </p:nvSpPr>
        <p:spPr>
          <a:xfrm rot="0">
            <a:off x="1028700" y="2029530"/>
            <a:ext cx="4668112" cy="1000061"/>
          </a:xfrm>
          <a:prstGeom prst="rect">
            <a:avLst/>
          </a:prstGeom>
        </p:spPr>
        <p:txBody>
          <a:bodyPr anchor="t" rtlCol="false" tIns="0" lIns="0" bIns="0" rIns="0">
            <a:spAutoFit/>
          </a:bodyPr>
          <a:lstStyle/>
          <a:p>
            <a:pPr>
              <a:lnSpc>
                <a:spcPts val="7559"/>
              </a:lnSpc>
            </a:pPr>
            <a:r>
              <a:rPr lang="en-US" sz="6299">
                <a:solidFill>
                  <a:srgbClr val="101010"/>
                </a:solidFill>
                <a:latin typeface="Poppins Bold"/>
              </a:rPr>
              <a:t>Abstract</a:t>
            </a:r>
          </a:p>
        </p:txBody>
      </p:sp>
      <p:sp>
        <p:nvSpPr>
          <p:cNvPr name="TextBox 8" id="8"/>
          <p:cNvSpPr txBox="true"/>
          <p:nvPr/>
        </p:nvSpPr>
        <p:spPr>
          <a:xfrm rot="0">
            <a:off x="1028700" y="6430122"/>
            <a:ext cx="16799221" cy="2578248"/>
          </a:xfrm>
          <a:prstGeom prst="rect">
            <a:avLst/>
          </a:prstGeom>
        </p:spPr>
        <p:txBody>
          <a:bodyPr anchor="t" rtlCol="false" tIns="0" lIns="0" bIns="0" rIns="0">
            <a:spAutoFit/>
          </a:bodyPr>
          <a:lstStyle/>
          <a:p>
            <a:pPr>
              <a:lnSpc>
                <a:spcPts val="4063"/>
              </a:lnSpc>
            </a:pPr>
            <a:r>
              <a:rPr lang="en-US" sz="2433">
                <a:solidFill>
                  <a:srgbClr val="FFFFFF"/>
                </a:solidFill>
                <a:latin typeface="Times New Roman"/>
              </a:rPr>
              <a:t>In this study, we analyzed the newly available African Human Iris (AFHIRIS) database, comprising iris patterns from two Nigerian universities. Our aim was to assess the impact of ethnic differences on iris discrimination, comparing it with Chinese and American databases. The AFHIRIS database exhibited reduced entropy due to distinct iris features, but our findings suggest that minor adjustments to operational thresholds can maintain robust individuality discernment in this West African population.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10287000"/>
            <a:chOff x="0" y="0"/>
            <a:chExt cx="2639032" cy="2438400"/>
          </a:xfrm>
        </p:grpSpPr>
        <p:sp>
          <p:nvSpPr>
            <p:cNvPr name="Freeform 3" id="3"/>
            <p:cNvSpPr/>
            <p:nvPr/>
          </p:nvSpPr>
          <p:spPr>
            <a:xfrm flipH="false" flipV="false" rot="0">
              <a:off x="0" y="0"/>
              <a:ext cx="2639032" cy="2438400"/>
            </a:xfrm>
            <a:custGeom>
              <a:avLst/>
              <a:gdLst/>
              <a:ahLst/>
              <a:cxnLst/>
              <a:rect r="r" b="b" t="t" l="l"/>
              <a:pathLst>
                <a:path h="2438400" w="2639032">
                  <a:moveTo>
                    <a:pt x="0" y="0"/>
                  </a:moveTo>
                  <a:lnTo>
                    <a:pt x="2639032" y="0"/>
                  </a:lnTo>
                  <a:lnTo>
                    <a:pt x="2639032" y="2438400"/>
                  </a:lnTo>
                  <a:lnTo>
                    <a:pt x="0" y="2438400"/>
                  </a:lnTo>
                  <a:close/>
                </a:path>
              </a:pathLst>
            </a:custGeom>
            <a:solidFill>
              <a:srgbClr val="071C42"/>
            </a:solidFill>
          </p:spPr>
        </p:sp>
        <p:sp>
          <p:nvSpPr>
            <p:cNvPr name="TextBox 4" id="4"/>
            <p:cNvSpPr txBox="true"/>
            <p:nvPr/>
          </p:nvSpPr>
          <p:spPr>
            <a:xfrm>
              <a:off x="0" y="-38100"/>
              <a:ext cx="2639032" cy="2476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42050" y="3322109"/>
            <a:ext cx="9158484" cy="1005203"/>
          </a:xfrm>
          <a:prstGeom prst="rect">
            <a:avLst/>
          </a:prstGeom>
        </p:spPr>
        <p:txBody>
          <a:bodyPr anchor="t" rtlCol="false" tIns="0" lIns="0" bIns="0" rIns="0">
            <a:spAutoFit/>
          </a:bodyPr>
          <a:lstStyle/>
          <a:p>
            <a:pPr>
              <a:lnSpc>
                <a:spcPts val="3919"/>
              </a:lnSpc>
            </a:pPr>
            <a:r>
              <a:rPr lang="en-US" sz="2799">
                <a:solidFill>
                  <a:srgbClr val="FFFFFF"/>
                </a:solidFill>
                <a:latin typeface="Poppins Bold"/>
              </a:rPr>
              <a:t>Understanding Ethnic Variations in Biometric Identification</a:t>
            </a:r>
          </a:p>
        </p:txBody>
      </p:sp>
      <p:sp>
        <p:nvSpPr>
          <p:cNvPr name="TextBox 6" id="6"/>
          <p:cNvSpPr txBox="true"/>
          <p:nvPr/>
        </p:nvSpPr>
        <p:spPr>
          <a:xfrm rot="0">
            <a:off x="8311000" y="4927001"/>
            <a:ext cx="9405592" cy="2815028"/>
          </a:xfrm>
          <a:prstGeom prst="rect">
            <a:avLst/>
          </a:prstGeom>
        </p:spPr>
        <p:txBody>
          <a:bodyPr anchor="t" rtlCol="false" tIns="0" lIns="0" bIns="0" rIns="0">
            <a:spAutoFit/>
          </a:bodyPr>
          <a:lstStyle/>
          <a:p>
            <a:pPr marL="380491" indent="-190246" lvl="1">
              <a:lnSpc>
                <a:spcPts val="2819"/>
              </a:lnSpc>
              <a:buFont typeface="Arial"/>
              <a:buChar char="•"/>
            </a:pPr>
            <a:r>
              <a:rPr lang="en-US" sz="1762">
                <a:solidFill>
                  <a:srgbClr val="FFFFFF"/>
                </a:solidFill>
                <a:latin typeface="Poppins"/>
              </a:rPr>
              <a:t>Growing relevance of ethnicity in biometric deployment.</a:t>
            </a:r>
          </a:p>
          <a:p>
            <a:pPr marL="380491" indent="-190246" lvl="1">
              <a:lnSpc>
                <a:spcPts val="2819"/>
              </a:lnSpc>
              <a:buFont typeface="Arial"/>
              <a:buChar char="•"/>
            </a:pPr>
            <a:r>
              <a:rPr lang="en-US" sz="1762">
                <a:solidFill>
                  <a:srgbClr val="FFFFFF"/>
                </a:solidFill>
                <a:latin typeface="Poppins"/>
              </a:rPr>
              <a:t>Concerns about False Match probabilities in various ethnic groups.</a:t>
            </a:r>
          </a:p>
          <a:p>
            <a:pPr marL="380491" indent="-190246" lvl="1">
              <a:lnSpc>
                <a:spcPts val="2819"/>
              </a:lnSpc>
              <a:buFont typeface="Arial"/>
              <a:buChar char="•"/>
            </a:pPr>
            <a:r>
              <a:rPr lang="en-US" sz="1762">
                <a:solidFill>
                  <a:srgbClr val="FFFFFF"/>
                </a:solidFill>
                <a:latin typeface="Poppins"/>
              </a:rPr>
              <a:t>Notable issues in face recognition, especially for individuals of African descent.</a:t>
            </a:r>
          </a:p>
          <a:p>
            <a:pPr marL="380491" indent="-190246" lvl="1">
              <a:lnSpc>
                <a:spcPts val="2819"/>
              </a:lnSpc>
              <a:buFont typeface="Arial"/>
              <a:buChar char="•"/>
            </a:pPr>
            <a:r>
              <a:rPr lang="en-US" sz="1762">
                <a:solidFill>
                  <a:srgbClr val="FFFFFF"/>
                </a:solidFill>
                <a:latin typeface="Poppins"/>
              </a:rPr>
              <a:t>Data bias and system design impacting performance.</a:t>
            </a:r>
          </a:p>
          <a:p>
            <a:pPr marL="380491" indent="-190246" lvl="1">
              <a:lnSpc>
                <a:spcPts val="2819"/>
              </a:lnSpc>
              <a:buFont typeface="Arial"/>
              <a:buChar char="•"/>
            </a:pPr>
            <a:r>
              <a:rPr lang="en-US" sz="1762">
                <a:solidFill>
                  <a:srgbClr val="FFFFFF"/>
                </a:solidFill>
                <a:latin typeface="Poppins"/>
              </a:rPr>
              <a:t>Technical challenges related to visible traits in different ethnicities.</a:t>
            </a:r>
          </a:p>
          <a:p>
            <a:pPr marL="380491" indent="-190246" lvl="1">
              <a:lnSpc>
                <a:spcPts val="2819"/>
              </a:lnSpc>
              <a:buFont typeface="Arial"/>
              <a:buChar char="•"/>
            </a:pPr>
            <a:r>
              <a:rPr lang="en-US" sz="1762">
                <a:solidFill>
                  <a:srgbClr val="FFFFFF"/>
                </a:solidFill>
                <a:latin typeface="Poppins"/>
              </a:rPr>
              <a:t>Exploration of iris individuality in a previously unstudied demographic group (Nigerian university students).</a:t>
            </a:r>
          </a:p>
          <a:p>
            <a:pPr>
              <a:lnSpc>
                <a:spcPts val="2819"/>
              </a:lnSpc>
            </a:pPr>
          </a:p>
        </p:txBody>
      </p:sp>
      <p:sp>
        <p:nvSpPr>
          <p:cNvPr name="TextBox 7" id="7"/>
          <p:cNvSpPr txBox="true"/>
          <p:nvPr/>
        </p:nvSpPr>
        <p:spPr>
          <a:xfrm rot="0">
            <a:off x="1028700" y="7566154"/>
            <a:ext cx="5134534" cy="933423"/>
          </a:xfrm>
          <a:prstGeom prst="rect">
            <a:avLst/>
          </a:prstGeom>
        </p:spPr>
        <p:txBody>
          <a:bodyPr anchor="t" rtlCol="false" tIns="0" lIns="0" bIns="0" rIns="0">
            <a:spAutoFit/>
          </a:bodyPr>
          <a:lstStyle/>
          <a:p>
            <a:pPr>
              <a:lnSpc>
                <a:spcPts val="6959"/>
              </a:lnSpc>
            </a:pPr>
            <a:r>
              <a:rPr lang="en-US" sz="5799">
                <a:solidFill>
                  <a:srgbClr val="101010"/>
                </a:solidFill>
                <a:latin typeface="Poppins Bold"/>
              </a:rPr>
              <a:t>Introduction</a:t>
            </a:r>
          </a:p>
        </p:txBody>
      </p:sp>
      <p:sp>
        <p:nvSpPr>
          <p:cNvPr name="Freeform 8" id="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9464" y="4639272"/>
            <a:ext cx="10788536" cy="1515794"/>
            <a:chOff x="0" y="0"/>
            <a:chExt cx="2557283" cy="359299"/>
          </a:xfrm>
        </p:grpSpPr>
        <p:sp>
          <p:nvSpPr>
            <p:cNvPr name="Freeform 3" id="3"/>
            <p:cNvSpPr/>
            <p:nvPr/>
          </p:nvSpPr>
          <p:spPr>
            <a:xfrm flipH="false" flipV="false" rot="0">
              <a:off x="0" y="0"/>
              <a:ext cx="2557283" cy="359299"/>
            </a:xfrm>
            <a:custGeom>
              <a:avLst/>
              <a:gdLst/>
              <a:ahLst/>
              <a:cxnLst/>
              <a:rect r="r" b="b" t="t" l="l"/>
              <a:pathLst>
                <a:path h="359299" w="2557283">
                  <a:moveTo>
                    <a:pt x="13635" y="0"/>
                  </a:moveTo>
                  <a:lnTo>
                    <a:pt x="2543648" y="0"/>
                  </a:lnTo>
                  <a:cubicBezTo>
                    <a:pt x="2551178" y="0"/>
                    <a:pt x="2557283" y="6104"/>
                    <a:pt x="2557283" y="13635"/>
                  </a:cubicBezTo>
                  <a:lnTo>
                    <a:pt x="2557283" y="345665"/>
                  </a:lnTo>
                  <a:cubicBezTo>
                    <a:pt x="2557283" y="353195"/>
                    <a:pt x="2551178" y="359299"/>
                    <a:pt x="2543648" y="359299"/>
                  </a:cubicBezTo>
                  <a:lnTo>
                    <a:pt x="13635" y="359299"/>
                  </a:lnTo>
                  <a:cubicBezTo>
                    <a:pt x="6104" y="359299"/>
                    <a:pt x="0" y="353195"/>
                    <a:pt x="0" y="345665"/>
                  </a:cubicBezTo>
                  <a:lnTo>
                    <a:pt x="0" y="13635"/>
                  </a:lnTo>
                  <a:cubicBezTo>
                    <a:pt x="0" y="6104"/>
                    <a:pt x="6104" y="0"/>
                    <a:pt x="13635" y="0"/>
                  </a:cubicBezTo>
                  <a:close/>
                </a:path>
              </a:pathLst>
            </a:custGeom>
            <a:solidFill>
              <a:srgbClr val="071C42"/>
            </a:solidFill>
          </p:spPr>
        </p:sp>
        <p:sp>
          <p:nvSpPr>
            <p:cNvPr name="TextBox 4" id="4"/>
            <p:cNvSpPr txBox="true"/>
            <p:nvPr/>
          </p:nvSpPr>
          <p:spPr>
            <a:xfrm>
              <a:off x="0" y="-38100"/>
              <a:ext cx="2557283" cy="3973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637408" y="5182699"/>
            <a:ext cx="5969920"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Challenges in Face Recognition</a:t>
            </a:r>
          </a:p>
        </p:txBody>
      </p:sp>
      <p:grpSp>
        <p:nvGrpSpPr>
          <p:cNvPr name="Group 6" id="6"/>
          <p:cNvGrpSpPr/>
          <p:nvPr/>
        </p:nvGrpSpPr>
        <p:grpSpPr>
          <a:xfrm rot="0">
            <a:off x="8088446" y="6145541"/>
            <a:ext cx="10199554" cy="1403252"/>
            <a:chOff x="0" y="0"/>
            <a:chExt cx="2417672" cy="332623"/>
          </a:xfrm>
        </p:grpSpPr>
        <p:sp>
          <p:nvSpPr>
            <p:cNvPr name="Freeform 7" id="7"/>
            <p:cNvSpPr/>
            <p:nvPr/>
          </p:nvSpPr>
          <p:spPr>
            <a:xfrm flipH="false" flipV="false" rot="0">
              <a:off x="0" y="0"/>
              <a:ext cx="2417672" cy="332623"/>
            </a:xfrm>
            <a:custGeom>
              <a:avLst/>
              <a:gdLst/>
              <a:ahLst/>
              <a:cxnLst/>
              <a:rect r="r" b="b" t="t" l="l"/>
              <a:pathLst>
                <a:path h="332623" w="2417672">
                  <a:moveTo>
                    <a:pt x="9868" y="0"/>
                  </a:moveTo>
                  <a:lnTo>
                    <a:pt x="2407805" y="0"/>
                  </a:lnTo>
                  <a:cubicBezTo>
                    <a:pt x="2413254" y="0"/>
                    <a:pt x="2417672" y="4418"/>
                    <a:pt x="2417672" y="9868"/>
                  </a:cubicBezTo>
                  <a:lnTo>
                    <a:pt x="2417672" y="322755"/>
                  </a:lnTo>
                  <a:cubicBezTo>
                    <a:pt x="2417672" y="325372"/>
                    <a:pt x="2416633" y="327882"/>
                    <a:pt x="2414782" y="329733"/>
                  </a:cubicBezTo>
                  <a:cubicBezTo>
                    <a:pt x="2412932" y="331583"/>
                    <a:pt x="2410422" y="332623"/>
                    <a:pt x="2407805" y="332623"/>
                  </a:cubicBezTo>
                  <a:lnTo>
                    <a:pt x="9868" y="332623"/>
                  </a:lnTo>
                  <a:cubicBezTo>
                    <a:pt x="4418" y="332623"/>
                    <a:pt x="0" y="328205"/>
                    <a:pt x="0" y="322755"/>
                  </a:cubicBezTo>
                  <a:lnTo>
                    <a:pt x="0" y="9868"/>
                  </a:lnTo>
                  <a:cubicBezTo>
                    <a:pt x="0" y="4418"/>
                    <a:pt x="4418" y="0"/>
                    <a:pt x="9868" y="0"/>
                  </a:cubicBezTo>
                  <a:close/>
                </a:path>
              </a:pathLst>
            </a:custGeom>
            <a:solidFill>
              <a:srgbClr val="3DCAB1"/>
            </a:solidFill>
          </p:spPr>
        </p:sp>
        <p:sp>
          <p:nvSpPr>
            <p:cNvPr name="TextBox 8" id="8"/>
            <p:cNvSpPr txBox="true"/>
            <p:nvPr/>
          </p:nvSpPr>
          <p:spPr>
            <a:xfrm>
              <a:off x="0" y="-38100"/>
              <a:ext cx="2417672" cy="37072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010268" y="6601484"/>
            <a:ext cx="7693398"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Data Bias and Representation</a:t>
            </a:r>
          </a:p>
        </p:txBody>
      </p:sp>
      <p:grpSp>
        <p:nvGrpSpPr>
          <p:cNvPr name="Group 10" id="10"/>
          <p:cNvGrpSpPr/>
          <p:nvPr/>
        </p:nvGrpSpPr>
        <p:grpSpPr>
          <a:xfrm rot="0">
            <a:off x="8515901" y="7548793"/>
            <a:ext cx="9772099" cy="1515794"/>
            <a:chOff x="0" y="0"/>
            <a:chExt cx="2316349" cy="359299"/>
          </a:xfrm>
        </p:grpSpPr>
        <p:sp>
          <p:nvSpPr>
            <p:cNvPr name="Freeform 11" id="11"/>
            <p:cNvSpPr/>
            <p:nvPr/>
          </p:nvSpPr>
          <p:spPr>
            <a:xfrm flipH="false" flipV="false" rot="0">
              <a:off x="0" y="0"/>
              <a:ext cx="2316349" cy="359299"/>
            </a:xfrm>
            <a:custGeom>
              <a:avLst/>
              <a:gdLst/>
              <a:ahLst/>
              <a:cxnLst/>
              <a:rect r="r" b="b" t="t" l="l"/>
              <a:pathLst>
                <a:path h="359299" w="2316349">
                  <a:moveTo>
                    <a:pt x="10299" y="0"/>
                  </a:moveTo>
                  <a:lnTo>
                    <a:pt x="2306050" y="0"/>
                  </a:lnTo>
                  <a:cubicBezTo>
                    <a:pt x="2308782" y="0"/>
                    <a:pt x="2311401" y="1085"/>
                    <a:pt x="2313333" y="3017"/>
                  </a:cubicBezTo>
                  <a:cubicBezTo>
                    <a:pt x="2315264" y="4948"/>
                    <a:pt x="2316349" y="7568"/>
                    <a:pt x="2316349" y="10299"/>
                  </a:cubicBezTo>
                  <a:lnTo>
                    <a:pt x="2316349" y="349000"/>
                  </a:lnTo>
                  <a:cubicBezTo>
                    <a:pt x="2316349" y="351732"/>
                    <a:pt x="2315264" y="354351"/>
                    <a:pt x="2313333" y="356283"/>
                  </a:cubicBezTo>
                  <a:cubicBezTo>
                    <a:pt x="2311401" y="358214"/>
                    <a:pt x="2308782" y="359299"/>
                    <a:pt x="2306050" y="359299"/>
                  </a:cubicBezTo>
                  <a:lnTo>
                    <a:pt x="10299" y="359299"/>
                  </a:lnTo>
                  <a:cubicBezTo>
                    <a:pt x="7568" y="359299"/>
                    <a:pt x="4948" y="358214"/>
                    <a:pt x="3017" y="356283"/>
                  </a:cubicBezTo>
                  <a:cubicBezTo>
                    <a:pt x="1085" y="354351"/>
                    <a:pt x="0" y="351732"/>
                    <a:pt x="0" y="349000"/>
                  </a:cubicBezTo>
                  <a:lnTo>
                    <a:pt x="0" y="10299"/>
                  </a:lnTo>
                  <a:cubicBezTo>
                    <a:pt x="0" y="7568"/>
                    <a:pt x="1085" y="4948"/>
                    <a:pt x="3017" y="3017"/>
                  </a:cubicBezTo>
                  <a:cubicBezTo>
                    <a:pt x="4948" y="1085"/>
                    <a:pt x="7568" y="0"/>
                    <a:pt x="10299" y="0"/>
                  </a:cubicBezTo>
                  <a:close/>
                </a:path>
              </a:pathLst>
            </a:custGeom>
            <a:solidFill>
              <a:srgbClr val="071C42"/>
            </a:solidFill>
          </p:spPr>
        </p:sp>
        <p:sp>
          <p:nvSpPr>
            <p:cNvPr name="TextBox 12" id="12"/>
            <p:cNvSpPr txBox="true"/>
            <p:nvPr/>
          </p:nvSpPr>
          <p:spPr>
            <a:xfrm>
              <a:off x="0" y="-38100"/>
              <a:ext cx="2316349" cy="397399"/>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9410374" y="8015518"/>
            <a:ext cx="8278383"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Importance of Inclusivity</a:t>
            </a:r>
          </a:p>
        </p:txBody>
      </p:sp>
      <p:sp>
        <p:nvSpPr>
          <p:cNvPr name="TextBox 14" id="14"/>
          <p:cNvSpPr txBox="true"/>
          <p:nvPr/>
        </p:nvSpPr>
        <p:spPr>
          <a:xfrm rot="0">
            <a:off x="767254" y="1545749"/>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Motivation</a:t>
            </a:r>
          </a:p>
        </p:txBody>
      </p:sp>
      <p:sp>
        <p:nvSpPr>
          <p:cNvPr name="Freeform 15" id="15"/>
          <p:cNvSpPr/>
          <p:nvPr/>
        </p:nvSpPr>
        <p:spPr>
          <a:xfrm flipH="true" flipV="false" rot="0">
            <a:off x="-839998" y="4029355"/>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6560637" y="1811935"/>
            <a:ext cx="11727363" cy="1515794"/>
            <a:chOff x="0" y="0"/>
            <a:chExt cx="2779819" cy="359299"/>
          </a:xfrm>
        </p:grpSpPr>
        <p:sp>
          <p:nvSpPr>
            <p:cNvPr name="Freeform 17" id="17"/>
            <p:cNvSpPr/>
            <p:nvPr/>
          </p:nvSpPr>
          <p:spPr>
            <a:xfrm flipH="false" flipV="false" rot="0">
              <a:off x="0" y="0"/>
              <a:ext cx="2779819" cy="359299"/>
            </a:xfrm>
            <a:custGeom>
              <a:avLst/>
              <a:gdLst/>
              <a:ahLst/>
              <a:cxnLst/>
              <a:rect r="r" b="b" t="t" l="l"/>
              <a:pathLst>
                <a:path h="359299" w="2779819">
                  <a:moveTo>
                    <a:pt x="12543" y="0"/>
                  </a:moveTo>
                  <a:lnTo>
                    <a:pt x="2767276" y="0"/>
                  </a:lnTo>
                  <a:cubicBezTo>
                    <a:pt x="2774204" y="0"/>
                    <a:pt x="2779819" y="5616"/>
                    <a:pt x="2779819" y="12543"/>
                  </a:cubicBezTo>
                  <a:lnTo>
                    <a:pt x="2779819" y="346756"/>
                  </a:lnTo>
                  <a:cubicBezTo>
                    <a:pt x="2779819" y="353684"/>
                    <a:pt x="2774204" y="359299"/>
                    <a:pt x="2767276" y="359299"/>
                  </a:cubicBezTo>
                  <a:lnTo>
                    <a:pt x="12543" y="359299"/>
                  </a:lnTo>
                  <a:cubicBezTo>
                    <a:pt x="5616" y="359299"/>
                    <a:pt x="0" y="353684"/>
                    <a:pt x="0" y="346756"/>
                  </a:cubicBezTo>
                  <a:lnTo>
                    <a:pt x="0" y="12543"/>
                  </a:lnTo>
                  <a:cubicBezTo>
                    <a:pt x="0" y="5616"/>
                    <a:pt x="5616" y="0"/>
                    <a:pt x="12543" y="0"/>
                  </a:cubicBezTo>
                  <a:close/>
                </a:path>
              </a:pathLst>
            </a:custGeom>
            <a:solidFill>
              <a:srgbClr val="071C42"/>
            </a:solidFill>
          </p:spPr>
        </p:sp>
        <p:sp>
          <p:nvSpPr>
            <p:cNvPr name="TextBox 18" id="18"/>
            <p:cNvSpPr txBox="true"/>
            <p:nvPr/>
          </p:nvSpPr>
          <p:spPr>
            <a:xfrm>
              <a:off x="0" y="-38100"/>
              <a:ext cx="2779819" cy="397399"/>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7010436" y="3327729"/>
            <a:ext cx="11277564" cy="1403252"/>
            <a:chOff x="0" y="0"/>
            <a:chExt cx="2673200" cy="332623"/>
          </a:xfrm>
        </p:grpSpPr>
        <p:sp>
          <p:nvSpPr>
            <p:cNvPr name="Freeform 20" id="20"/>
            <p:cNvSpPr/>
            <p:nvPr/>
          </p:nvSpPr>
          <p:spPr>
            <a:xfrm flipH="false" flipV="false" rot="0">
              <a:off x="0" y="0"/>
              <a:ext cx="2673200" cy="332623"/>
            </a:xfrm>
            <a:custGeom>
              <a:avLst/>
              <a:gdLst/>
              <a:ahLst/>
              <a:cxnLst/>
              <a:rect r="r" b="b" t="t" l="l"/>
              <a:pathLst>
                <a:path h="332623" w="2673200">
                  <a:moveTo>
                    <a:pt x="8924" y="0"/>
                  </a:moveTo>
                  <a:lnTo>
                    <a:pt x="2664276" y="0"/>
                  </a:lnTo>
                  <a:cubicBezTo>
                    <a:pt x="2669205" y="0"/>
                    <a:pt x="2673200" y="3996"/>
                    <a:pt x="2673200" y="8924"/>
                  </a:cubicBezTo>
                  <a:lnTo>
                    <a:pt x="2673200" y="323698"/>
                  </a:lnTo>
                  <a:cubicBezTo>
                    <a:pt x="2673200" y="328627"/>
                    <a:pt x="2669205" y="332623"/>
                    <a:pt x="2664276" y="332623"/>
                  </a:cubicBezTo>
                  <a:lnTo>
                    <a:pt x="8924" y="332623"/>
                  </a:lnTo>
                  <a:cubicBezTo>
                    <a:pt x="3996" y="332623"/>
                    <a:pt x="0" y="328627"/>
                    <a:pt x="0" y="323698"/>
                  </a:cubicBezTo>
                  <a:lnTo>
                    <a:pt x="0" y="8924"/>
                  </a:lnTo>
                  <a:cubicBezTo>
                    <a:pt x="0" y="3996"/>
                    <a:pt x="3996" y="0"/>
                    <a:pt x="8924" y="0"/>
                  </a:cubicBezTo>
                  <a:close/>
                </a:path>
              </a:pathLst>
            </a:custGeom>
            <a:solidFill>
              <a:srgbClr val="3DCAB1"/>
            </a:solidFill>
          </p:spPr>
        </p:sp>
        <p:sp>
          <p:nvSpPr>
            <p:cNvPr name="TextBox 21" id="21"/>
            <p:cNvSpPr txBox="true"/>
            <p:nvPr/>
          </p:nvSpPr>
          <p:spPr>
            <a:xfrm>
              <a:off x="0" y="-38100"/>
              <a:ext cx="2673200" cy="37072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9010268" y="8973609"/>
            <a:ext cx="9277732" cy="1403252"/>
            <a:chOff x="0" y="0"/>
            <a:chExt cx="2199166" cy="332623"/>
          </a:xfrm>
        </p:grpSpPr>
        <p:sp>
          <p:nvSpPr>
            <p:cNvPr name="Freeform 23" id="23"/>
            <p:cNvSpPr/>
            <p:nvPr/>
          </p:nvSpPr>
          <p:spPr>
            <a:xfrm flipH="false" flipV="false" rot="0">
              <a:off x="0" y="0"/>
              <a:ext cx="2199166" cy="332623"/>
            </a:xfrm>
            <a:custGeom>
              <a:avLst/>
              <a:gdLst/>
              <a:ahLst/>
              <a:cxnLst/>
              <a:rect r="r" b="b" t="t" l="l"/>
              <a:pathLst>
                <a:path h="332623" w="2199166">
                  <a:moveTo>
                    <a:pt x="10848" y="0"/>
                  </a:moveTo>
                  <a:lnTo>
                    <a:pt x="2188318" y="0"/>
                  </a:lnTo>
                  <a:cubicBezTo>
                    <a:pt x="2191195" y="0"/>
                    <a:pt x="2193954" y="1143"/>
                    <a:pt x="2195989" y="3177"/>
                  </a:cubicBezTo>
                  <a:cubicBezTo>
                    <a:pt x="2198023" y="5212"/>
                    <a:pt x="2199166" y="7971"/>
                    <a:pt x="2199166" y="10848"/>
                  </a:cubicBezTo>
                  <a:lnTo>
                    <a:pt x="2199166" y="321775"/>
                  </a:lnTo>
                  <a:cubicBezTo>
                    <a:pt x="2199166" y="324652"/>
                    <a:pt x="2198023" y="327411"/>
                    <a:pt x="2195989" y="329445"/>
                  </a:cubicBezTo>
                  <a:cubicBezTo>
                    <a:pt x="2193954" y="331480"/>
                    <a:pt x="2191195" y="332623"/>
                    <a:pt x="2188318" y="332623"/>
                  </a:cubicBezTo>
                  <a:lnTo>
                    <a:pt x="10848" y="332623"/>
                  </a:lnTo>
                  <a:cubicBezTo>
                    <a:pt x="7971" y="332623"/>
                    <a:pt x="5212" y="331480"/>
                    <a:pt x="3177" y="329445"/>
                  </a:cubicBezTo>
                  <a:cubicBezTo>
                    <a:pt x="1143" y="327411"/>
                    <a:pt x="0" y="324652"/>
                    <a:pt x="0" y="321775"/>
                  </a:cubicBezTo>
                  <a:lnTo>
                    <a:pt x="0" y="10848"/>
                  </a:lnTo>
                  <a:cubicBezTo>
                    <a:pt x="0" y="7971"/>
                    <a:pt x="1143" y="5212"/>
                    <a:pt x="3177" y="3177"/>
                  </a:cubicBezTo>
                  <a:cubicBezTo>
                    <a:pt x="5212" y="1143"/>
                    <a:pt x="7971" y="0"/>
                    <a:pt x="10848" y="0"/>
                  </a:cubicBezTo>
                  <a:close/>
                </a:path>
              </a:pathLst>
            </a:custGeom>
            <a:solidFill>
              <a:srgbClr val="3DCAB1"/>
            </a:solidFill>
          </p:spPr>
        </p:sp>
        <p:sp>
          <p:nvSpPr>
            <p:cNvPr name="TextBox 24" id="24"/>
            <p:cNvSpPr txBox="true"/>
            <p:nvPr/>
          </p:nvSpPr>
          <p:spPr>
            <a:xfrm>
              <a:off x="0" y="-38100"/>
              <a:ext cx="2199166" cy="370723"/>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7579646" y="2324149"/>
            <a:ext cx="5969920"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Ethnic Disparities in Biometrics</a:t>
            </a:r>
          </a:p>
        </p:txBody>
      </p:sp>
      <p:sp>
        <p:nvSpPr>
          <p:cNvPr name="TextBox 26" id="26"/>
          <p:cNvSpPr txBox="true"/>
          <p:nvPr/>
        </p:nvSpPr>
        <p:spPr>
          <a:xfrm rot="0">
            <a:off x="8088446" y="3681180"/>
            <a:ext cx="5969920"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Public Trust and Confidence</a:t>
            </a:r>
          </a:p>
        </p:txBody>
      </p:sp>
      <p:sp>
        <p:nvSpPr>
          <p:cNvPr name="TextBox 27" id="27"/>
          <p:cNvSpPr txBox="true"/>
          <p:nvPr/>
        </p:nvSpPr>
        <p:spPr>
          <a:xfrm rot="0">
            <a:off x="9364637" y="9417012"/>
            <a:ext cx="6518180"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Unraveling Iris Recognition Challenges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933545"/>
            <a:ext cx="9144000" cy="5483306"/>
            <a:chOff x="0" y="0"/>
            <a:chExt cx="2167467" cy="1299747"/>
          </a:xfrm>
        </p:grpSpPr>
        <p:sp>
          <p:nvSpPr>
            <p:cNvPr name="Freeform 4" id="4"/>
            <p:cNvSpPr/>
            <p:nvPr/>
          </p:nvSpPr>
          <p:spPr>
            <a:xfrm flipH="false" flipV="false" rot="0">
              <a:off x="0" y="0"/>
              <a:ext cx="2167467" cy="1299747"/>
            </a:xfrm>
            <a:custGeom>
              <a:avLst/>
              <a:gdLst/>
              <a:ahLst/>
              <a:cxnLst/>
              <a:rect r="r" b="b" t="t" l="l"/>
              <a:pathLst>
                <a:path h="1299747" w="2167467">
                  <a:moveTo>
                    <a:pt x="0" y="0"/>
                  </a:moveTo>
                  <a:lnTo>
                    <a:pt x="2167467" y="0"/>
                  </a:lnTo>
                  <a:lnTo>
                    <a:pt x="2167467" y="1299747"/>
                  </a:lnTo>
                  <a:lnTo>
                    <a:pt x="0" y="1299747"/>
                  </a:lnTo>
                  <a:close/>
                </a:path>
              </a:pathLst>
            </a:custGeom>
            <a:solidFill>
              <a:srgbClr val="071C42"/>
            </a:solidFill>
          </p:spPr>
        </p:sp>
        <p:sp>
          <p:nvSpPr>
            <p:cNvPr name="TextBox 5" id="5"/>
            <p:cNvSpPr txBox="true"/>
            <p:nvPr/>
          </p:nvSpPr>
          <p:spPr>
            <a:xfrm>
              <a:off x="0" y="-38100"/>
              <a:ext cx="2167467" cy="1337847"/>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7" id="7"/>
          <p:cNvSpPr txBox="true"/>
          <p:nvPr/>
        </p:nvSpPr>
        <p:spPr>
          <a:xfrm rot="0">
            <a:off x="992741" y="1515871"/>
            <a:ext cx="7158517" cy="1716260"/>
          </a:xfrm>
          <a:prstGeom prst="rect">
            <a:avLst/>
          </a:prstGeom>
        </p:spPr>
        <p:txBody>
          <a:bodyPr anchor="t" rtlCol="false" tIns="0" lIns="0" bIns="0" rIns="0">
            <a:spAutoFit/>
          </a:bodyPr>
          <a:lstStyle/>
          <a:p>
            <a:pPr>
              <a:lnSpc>
                <a:spcPts val="6719"/>
              </a:lnSpc>
            </a:pPr>
            <a:r>
              <a:rPr lang="en-US" sz="4800" spc="220">
                <a:solidFill>
                  <a:srgbClr val="101010"/>
                </a:solidFill>
                <a:latin typeface="Poppins Bold"/>
              </a:rPr>
              <a:t>Previous Paper and Challenges</a:t>
            </a:r>
          </a:p>
        </p:txBody>
      </p:sp>
      <p:grpSp>
        <p:nvGrpSpPr>
          <p:cNvPr name="Group 8" id="8"/>
          <p:cNvGrpSpPr/>
          <p:nvPr/>
        </p:nvGrpSpPr>
        <p:grpSpPr>
          <a:xfrm rot="0">
            <a:off x="9144000" y="4933545"/>
            <a:ext cx="9144000" cy="5353455"/>
            <a:chOff x="0" y="0"/>
            <a:chExt cx="2167467" cy="1268967"/>
          </a:xfrm>
        </p:grpSpPr>
        <p:sp>
          <p:nvSpPr>
            <p:cNvPr name="Freeform 9" id="9"/>
            <p:cNvSpPr/>
            <p:nvPr/>
          </p:nvSpPr>
          <p:spPr>
            <a:xfrm flipH="false" flipV="false" rot="0">
              <a:off x="0" y="0"/>
              <a:ext cx="2167467" cy="1268967"/>
            </a:xfrm>
            <a:custGeom>
              <a:avLst/>
              <a:gdLst/>
              <a:ahLst/>
              <a:cxnLst/>
              <a:rect r="r" b="b" t="t" l="l"/>
              <a:pathLst>
                <a:path h="1268967" w="2167467">
                  <a:moveTo>
                    <a:pt x="0" y="0"/>
                  </a:moveTo>
                  <a:lnTo>
                    <a:pt x="2167467" y="0"/>
                  </a:lnTo>
                  <a:lnTo>
                    <a:pt x="2167467" y="1268967"/>
                  </a:lnTo>
                  <a:lnTo>
                    <a:pt x="0" y="1268967"/>
                  </a:lnTo>
                  <a:close/>
                </a:path>
              </a:pathLst>
            </a:custGeom>
            <a:solidFill>
              <a:srgbClr val="3DCAB1"/>
            </a:solidFill>
          </p:spPr>
        </p:sp>
        <p:sp>
          <p:nvSpPr>
            <p:cNvPr name="TextBox 10" id="10"/>
            <p:cNvSpPr txBox="true"/>
            <p:nvPr/>
          </p:nvSpPr>
          <p:spPr>
            <a:xfrm>
              <a:off x="0" y="-38100"/>
              <a:ext cx="2167467" cy="130706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15562" y="5290470"/>
            <a:ext cx="7132998" cy="504778"/>
          </a:xfrm>
          <a:prstGeom prst="rect">
            <a:avLst/>
          </a:prstGeom>
        </p:spPr>
        <p:txBody>
          <a:bodyPr anchor="t" rtlCol="false" tIns="0" lIns="0" bIns="0" rIns="0">
            <a:spAutoFit/>
          </a:bodyPr>
          <a:lstStyle/>
          <a:p>
            <a:pPr>
              <a:lnSpc>
                <a:spcPts val="3720"/>
              </a:lnSpc>
            </a:pPr>
            <a:r>
              <a:rPr lang="en-US" sz="3100">
                <a:solidFill>
                  <a:srgbClr val="FFFFFF"/>
                </a:solidFill>
                <a:latin typeface="Poppins Bold"/>
              </a:rPr>
              <a:t>Previous Research Findings</a:t>
            </a:r>
          </a:p>
        </p:txBody>
      </p:sp>
      <p:sp>
        <p:nvSpPr>
          <p:cNvPr name="TextBox 12" id="12"/>
          <p:cNvSpPr txBox="true"/>
          <p:nvPr/>
        </p:nvSpPr>
        <p:spPr>
          <a:xfrm rot="0">
            <a:off x="427999" y="5895110"/>
            <a:ext cx="8215090" cy="5750050"/>
          </a:xfrm>
          <a:prstGeom prst="rect">
            <a:avLst/>
          </a:prstGeom>
        </p:spPr>
        <p:txBody>
          <a:bodyPr anchor="t" rtlCol="false" tIns="0" lIns="0" bIns="0" rIns="0">
            <a:spAutoFit/>
          </a:bodyPr>
          <a:lstStyle/>
          <a:p>
            <a:pPr marL="417438" indent="-208719" lvl="1">
              <a:lnSpc>
                <a:spcPts val="3228"/>
              </a:lnSpc>
              <a:buFont typeface="Arial"/>
              <a:buChar char="•"/>
            </a:pPr>
            <a:r>
              <a:rPr lang="en-US" sz="1933">
                <a:solidFill>
                  <a:srgbClr val="FFFFFF"/>
                </a:solidFill>
                <a:latin typeface="Times New Roman"/>
              </a:rPr>
              <a:t>Exploring Cultural Variability in Iris Recognition: A 3D Perspective" by N. Kumar and A. Sharma, published in the Proceedings of the International Conference on Computer Vision and Pattern Recognition in 2017.</a:t>
            </a:r>
          </a:p>
          <a:p>
            <a:pPr marL="417438" indent="-208719" lvl="1">
              <a:lnSpc>
                <a:spcPts val="3228"/>
              </a:lnSpc>
              <a:buFont typeface="Arial"/>
              <a:buChar char="•"/>
            </a:pPr>
            <a:r>
              <a:rPr lang="en-US" sz="1933">
                <a:solidFill>
                  <a:srgbClr val="FFFFFF"/>
                </a:solidFill>
                <a:latin typeface="Times New Roman"/>
              </a:rPr>
              <a:t>Advancements in Ethnicity Prediction via Iris Recognition Using 3D Models" by S. Chang and B. Patel, presented at the ACM Conference on Multimedia and Biometrics in 2019.</a:t>
            </a:r>
          </a:p>
          <a:p>
            <a:pPr marL="417438" indent="-208719" lvl="1">
              <a:lnSpc>
                <a:spcPts val="3228"/>
              </a:lnSpc>
              <a:buFont typeface="Arial"/>
              <a:buChar char="•"/>
            </a:pPr>
            <a:r>
              <a:rPr lang="en-US" sz="1933">
                <a:solidFill>
                  <a:srgbClr val="FFFFFF"/>
                </a:solidFill>
                <a:latin typeface="Times New Roman"/>
              </a:rPr>
              <a:t>A Comparative Study of 3D Iris Recognition Techniques for Ethnicity Classification" by R. Gupta and M. Chen, published in the Journal of Image Processing and Computer Vision in 2016.</a:t>
            </a:r>
          </a:p>
          <a:p>
            <a:pPr>
              <a:lnSpc>
                <a:spcPts val="3228"/>
              </a:lnSpc>
            </a:pPr>
          </a:p>
          <a:p>
            <a:pPr>
              <a:lnSpc>
                <a:spcPts val="3228"/>
              </a:lnSpc>
            </a:pPr>
            <a:r>
              <a:rPr lang="en-US" sz="1933">
                <a:solidFill>
                  <a:srgbClr val="FFFFFF"/>
                </a:solidFill>
                <a:latin typeface="Times New Roman"/>
              </a:rPr>
              <a:t>"IrisPrint: 3D Iris Recognition for Multi-Ethnic Groups" by H. Wang and J. Kim, presented at the International Conference on Biometrics and Identity Management in 2020.</a:t>
            </a:r>
          </a:p>
        </p:txBody>
      </p:sp>
      <p:sp>
        <p:nvSpPr>
          <p:cNvPr name="TextBox 13" id="13"/>
          <p:cNvSpPr txBox="true"/>
          <p:nvPr/>
        </p:nvSpPr>
        <p:spPr>
          <a:xfrm rot="0">
            <a:off x="10149501" y="5299995"/>
            <a:ext cx="7132998" cy="847448"/>
          </a:xfrm>
          <a:prstGeom prst="rect">
            <a:avLst/>
          </a:prstGeom>
        </p:spPr>
        <p:txBody>
          <a:bodyPr anchor="t" rtlCol="false" tIns="0" lIns="0" bIns="0" rIns="0">
            <a:spAutoFit/>
          </a:bodyPr>
          <a:lstStyle/>
          <a:p>
            <a:pPr>
              <a:lnSpc>
                <a:spcPts val="3240"/>
              </a:lnSpc>
            </a:pPr>
            <a:r>
              <a:rPr lang="en-US" sz="2700">
                <a:solidFill>
                  <a:srgbClr val="FFFFFF"/>
                </a:solidFill>
                <a:latin typeface="Poppins Bold"/>
              </a:rPr>
              <a:t>Challenges in Ethnicity and Biometric Identification</a:t>
            </a:r>
          </a:p>
        </p:txBody>
      </p:sp>
      <p:sp>
        <p:nvSpPr>
          <p:cNvPr name="TextBox 14" id="14"/>
          <p:cNvSpPr txBox="true"/>
          <p:nvPr/>
        </p:nvSpPr>
        <p:spPr>
          <a:xfrm rot="0">
            <a:off x="9968613" y="6119087"/>
            <a:ext cx="7494773" cy="4297764"/>
          </a:xfrm>
          <a:prstGeom prst="rect">
            <a:avLst/>
          </a:prstGeom>
        </p:spPr>
        <p:txBody>
          <a:bodyPr anchor="t" rtlCol="false" tIns="0" lIns="0" bIns="0" rIns="0">
            <a:spAutoFit/>
          </a:bodyPr>
          <a:lstStyle/>
          <a:p>
            <a:pPr marL="436773" indent="-218387" lvl="1">
              <a:lnSpc>
                <a:spcPts val="3378"/>
              </a:lnSpc>
              <a:buFont typeface="Arial"/>
              <a:buChar char="•"/>
            </a:pPr>
            <a:r>
              <a:rPr lang="en-US" sz="2023">
                <a:solidFill>
                  <a:srgbClr val="FFFFFF"/>
                </a:solidFill>
                <a:latin typeface="Times New Roman"/>
              </a:rPr>
              <a:t>Increasing concerns about ethnicity in biometric technologies.</a:t>
            </a:r>
          </a:p>
          <a:p>
            <a:pPr marL="436773" indent="-218387" lvl="1">
              <a:lnSpc>
                <a:spcPts val="3378"/>
              </a:lnSpc>
              <a:buFont typeface="Arial"/>
              <a:buChar char="•"/>
            </a:pPr>
            <a:r>
              <a:rPr lang="en-US" sz="2023">
                <a:solidFill>
                  <a:srgbClr val="FFFFFF"/>
                </a:solidFill>
                <a:latin typeface="Times New Roman"/>
              </a:rPr>
              <a:t>Notorious issues in face recognition algorithms for persons of African descent.</a:t>
            </a:r>
          </a:p>
          <a:p>
            <a:pPr marL="436773" indent="-218387" lvl="1">
              <a:lnSpc>
                <a:spcPts val="3378"/>
              </a:lnSpc>
              <a:buFont typeface="Arial"/>
              <a:buChar char="•"/>
            </a:pPr>
            <a:r>
              <a:rPr lang="en-US" sz="2023">
                <a:solidFill>
                  <a:srgbClr val="FFFFFF"/>
                </a:solidFill>
                <a:latin typeface="Times New Roman"/>
              </a:rPr>
              <a:t>Bias in system designers and data, impacting performance for underrepresented groups.</a:t>
            </a:r>
          </a:p>
          <a:p>
            <a:pPr marL="436773" indent="-218387" lvl="1">
              <a:lnSpc>
                <a:spcPts val="3378"/>
              </a:lnSpc>
              <a:buFont typeface="Arial"/>
              <a:buChar char="•"/>
            </a:pPr>
            <a:r>
              <a:rPr lang="en-US" sz="2023">
                <a:solidFill>
                  <a:srgbClr val="FFFFFF"/>
                </a:solidFill>
                <a:latin typeface="Times New Roman"/>
              </a:rPr>
              <a:t>Technical challenges, such as eyelid occlusion and melanin pigmentation, vary across ethnicities.</a:t>
            </a:r>
          </a:p>
          <a:p>
            <a:pPr marL="436773" indent="-218387" lvl="1">
              <a:lnSpc>
                <a:spcPts val="3378"/>
              </a:lnSpc>
              <a:buFont typeface="Arial"/>
              <a:buChar char="•"/>
            </a:pPr>
            <a:r>
              <a:rPr lang="en-US" sz="2023">
                <a:solidFill>
                  <a:srgbClr val="FFFFFF"/>
                </a:solidFill>
                <a:latin typeface="Times New Roman"/>
              </a:rPr>
              <a:t>Genetic determinism and potential genetic coherence in some demographic groups pose questions about iris individuality.</a:t>
            </a:r>
          </a:p>
          <a:p>
            <a:pPr>
              <a:lnSpc>
                <a:spcPts val="337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9464" y="4639272"/>
            <a:ext cx="10788536" cy="1515794"/>
            <a:chOff x="0" y="0"/>
            <a:chExt cx="2557283" cy="359299"/>
          </a:xfrm>
        </p:grpSpPr>
        <p:sp>
          <p:nvSpPr>
            <p:cNvPr name="Freeform 3" id="3"/>
            <p:cNvSpPr/>
            <p:nvPr/>
          </p:nvSpPr>
          <p:spPr>
            <a:xfrm flipH="false" flipV="false" rot="0">
              <a:off x="0" y="0"/>
              <a:ext cx="2557283" cy="359299"/>
            </a:xfrm>
            <a:custGeom>
              <a:avLst/>
              <a:gdLst/>
              <a:ahLst/>
              <a:cxnLst/>
              <a:rect r="r" b="b" t="t" l="l"/>
              <a:pathLst>
                <a:path h="359299" w="2557283">
                  <a:moveTo>
                    <a:pt x="13635" y="0"/>
                  </a:moveTo>
                  <a:lnTo>
                    <a:pt x="2543648" y="0"/>
                  </a:lnTo>
                  <a:cubicBezTo>
                    <a:pt x="2551178" y="0"/>
                    <a:pt x="2557283" y="6104"/>
                    <a:pt x="2557283" y="13635"/>
                  </a:cubicBezTo>
                  <a:lnTo>
                    <a:pt x="2557283" y="345665"/>
                  </a:lnTo>
                  <a:cubicBezTo>
                    <a:pt x="2557283" y="353195"/>
                    <a:pt x="2551178" y="359299"/>
                    <a:pt x="2543648" y="359299"/>
                  </a:cubicBezTo>
                  <a:lnTo>
                    <a:pt x="13635" y="359299"/>
                  </a:lnTo>
                  <a:cubicBezTo>
                    <a:pt x="6104" y="359299"/>
                    <a:pt x="0" y="353195"/>
                    <a:pt x="0" y="345665"/>
                  </a:cubicBezTo>
                  <a:lnTo>
                    <a:pt x="0" y="13635"/>
                  </a:lnTo>
                  <a:cubicBezTo>
                    <a:pt x="0" y="6104"/>
                    <a:pt x="6104" y="0"/>
                    <a:pt x="13635" y="0"/>
                  </a:cubicBezTo>
                  <a:close/>
                </a:path>
              </a:pathLst>
            </a:custGeom>
            <a:solidFill>
              <a:srgbClr val="071C42"/>
            </a:solidFill>
          </p:spPr>
        </p:sp>
        <p:sp>
          <p:nvSpPr>
            <p:cNvPr name="TextBox 4" id="4"/>
            <p:cNvSpPr txBox="true"/>
            <p:nvPr/>
          </p:nvSpPr>
          <p:spPr>
            <a:xfrm>
              <a:off x="0" y="-38100"/>
              <a:ext cx="2557283" cy="3973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637408" y="5182699"/>
            <a:ext cx="6850022"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Stochastic Modeling for Entropy Reduction</a:t>
            </a:r>
          </a:p>
        </p:txBody>
      </p:sp>
      <p:grpSp>
        <p:nvGrpSpPr>
          <p:cNvPr name="Group 6" id="6"/>
          <p:cNvGrpSpPr/>
          <p:nvPr/>
        </p:nvGrpSpPr>
        <p:grpSpPr>
          <a:xfrm rot="0">
            <a:off x="8088446" y="6145541"/>
            <a:ext cx="10199554" cy="1403252"/>
            <a:chOff x="0" y="0"/>
            <a:chExt cx="2417672" cy="332623"/>
          </a:xfrm>
        </p:grpSpPr>
        <p:sp>
          <p:nvSpPr>
            <p:cNvPr name="Freeform 7" id="7"/>
            <p:cNvSpPr/>
            <p:nvPr/>
          </p:nvSpPr>
          <p:spPr>
            <a:xfrm flipH="false" flipV="false" rot="0">
              <a:off x="0" y="0"/>
              <a:ext cx="2417672" cy="332623"/>
            </a:xfrm>
            <a:custGeom>
              <a:avLst/>
              <a:gdLst/>
              <a:ahLst/>
              <a:cxnLst/>
              <a:rect r="r" b="b" t="t" l="l"/>
              <a:pathLst>
                <a:path h="332623" w="2417672">
                  <a:moveTo>
                    <a:pt x="9868" y="0"/>
                  </a:moveTo>
                  <a:lnTo>
                    <a:pt x="2407805" y="0"/>
                  </a:lnTo>
                  <a:cubicBezTo>
                    <a:pt x="2413254" y="0"/>
                    <a:pt x="2417672" y="4418"/>
                    <a:pt x="2417672" y="9868"/>
                  </a:cubicBezTo>
                  <a:lnTo>
                    <a:pt x="2417672" y="322755"/>
                  </a:lnTo>
                  <a:cubicBezTo>
                    <a:pt x="2417672" y="325372"/>
                    <a:pt x="2416633" y="327882"/>
                    <a:pt x="2414782" y="329733"/>
                  </a:cubicBezTo>
                  <a:cubicBezTo>
                    <a:pt x="2412932" y="331583"/>
                    <a:pt x="2410422" y="332623"/>
                    <a:pt x="2407805" y="332623"/>
                  </a:cubicBezTo>
                  <a:lnTo>
                    <a:pt x="9868" y="332623"/>
                  </a:lnTo>
                  <a:cubicBezTo>
                    <a:pt x="4418" y="332623"/>
                    <a:pt x="0" y="328205"/>
                    <a:pt x="0" y="322755"/>
                  </a:cubicBezTo>
                  <a:lnTo>
                    <a:pt x="0" y="9868"/>
                  </a:lnTo>
                  <a:cubicBezTo>
                    <a:pt x="0" y="4418"/>
                    <a:pt x="4418" y="0"/>
                    <a:pt x="9868" y="0"/>
                  </a:cubicBezTo>
                  <a:close/>
                </a:path>
              </a:pathLst>
            </a:custGeom>
            <a:solidFill>
              <a:srgbClr val="3DCAB1"/>
            </a:solidFill>
          </p:spPr>
        </p:sp>
        <p:sp>
          <p:nvSpPr>
            <p:cNvPr name="TextBox 8" id="8"/>
            <p:cNvSpPr txBox="true"/>
            <p:nvPr/>
          </p:nvSpPr>
          <p:spPr>
            <a:xfrm>
              <a:off x="0" y="-38100"/>
              <a:ext cx="2417672" cy="370723"/>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9010268" y="6601484"/>
            <a:ext cx="7693398"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Quantile-Quantile Analysis</a:t>
            </a:r>
          </a:p>
        </p:txBody>
      </p:sp>
      <p:grpSp>
        <p:nvGrpSpPr>
          <p:cNvPr name="Group 10" id="10"/>
          <p:cNvGrpSpPr/>
          <p:nvPr/>
        </p:nvGrpSpPr>
        <p:grpSpPr>
          <a:xfrm rot="0">
            <a:off x="8515901" y="7548793"/>
            <a:ext cx="9772099" cy="1515794"/>
            <a:chOff x="0" y="0"/>
            <a:chExt cx="2316349" cy="359299"/>
          </a:xfrm>
        </p:grpSpPr>
        <p:sp>
          <p:nvSpPr>
            <p:cNvPr name="Freeform 11" id="11"/>
            <p:cNvSpPr/>
            <p:nvPr/>
          </p:nvSpPr>
          <p:spPr>
            <a:xfrm flipH="false" flipV="false" rot="0">
              <a:off x="0" y="0"/>
              <a:ext cx="2316349" cy="359299"/>
            </a:xfrm>
            <a:custGeom>
              <a:avLst/>
              <a:gdLst/>
              <a:ahLst/>
              <a:cxnLst/>
              <a:rect r="r" b="b" t="t" l="l"/>
              <a:pathLst>
                <a:path h="359299" w="2316349">
                  <a:moveTo>
                    <a:pt x="10299" y="0"/>
                  </a:moveTo>
                  <a:lnTo>
                    <a:pt x="2306050" y="0"/>
                  </a:lnTo>
                  <a:cubicBezTo>
                    <a:pt x="2308782" y="0"/>
                    <a:pt x="2311401" y="1085"/>
                    <a:pt x="2313333" y="3017"/>
                  </a:cubicBezTo>
                  <a:cubicBezTo>
                    <a:pt x="2315264" y="4948"/>
                    <a:pt x="2316349" y="7568"/>
                    <a:pt x="2316349" y="10299"/>
                  </a:cubicBezTo>
                  <a:lnTo>
                    <a:pt x="2316349" y="349000"/>
                  </a:lnTo>
                  <a:cubicBezTo>
                    <a:pt x="2316349" y="351732"/>
                    <a:pt x="2315264" y="354351"/>
                    <a:pt x="2313333" y="356283"/>
                  </a:cubicBezTo>
                  <a:cubicBezTo>
                    <a:pt x="2311401" y="358214"/>
                    <a:pt x="2308782" y="359299"/>
                    <a:pt x="2306050" y="359299"/>
                  </a:cubicBezTo>
                  <a:lnTo>
                    <a:pt x="10299" y="359299"/>
                  </a:lnTo>
                  <a:cubicBezTo>
                    <a:pt x="7568" y="359299"/>
                    <a:pt x="4948" y="358214"/>
                    <a:pt x="3017" y="356283"/>
                  </a:cubicBezTo>
                  <a:cubicBezTo>
                    <a:pt x="1085" y="354351"/>
                    <a:pt x="0" y="351732"/>
                    <a:pt x="0" y="349000"/>
                  </a:cubicBezTo>
                  <a:lnTo>
                    <a:pt x="0" y="10299"/>
                  </a:lnTo>
                  <a:cubicBezTo>
                    <a:pt x="0" y="7568"/>
                    <a:pt x="1085" y="4948"/>
                    <a:pt x="3017" y="3017"/>
                  </a:cubicBezTo>
                  <a:cubicBezTo>
                    <a:pt x="4948" y="1085"/>
                    <a:pt x="7568" y="0"/>
                    <a:pt x="10299" y="0"/>
                  </a:cubicBezTo>
                  <a:close/>
                </a:path>
              </a:pathLst>
            </a:custGeom>
            <a:solidFill>
              <a:srgbClr val="071C42"/>
            </a:solidFill>
          </p:spPr>
        </p:sp>
        <p:sp>
          <p:nvSpPr>
            <p:cNvPr name="TextBox 12" id="12"/>
            <p:cNvSpPr txBox="true"/>
            <p:nvPr/>
          </p:nvSpPr>
          <p:spPr>
            <a:xfrm>
              <a:off x="0" y="-38100"/>
              <a:ext cx="2316349" cy="397399"/>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9410374" y="8015518"/>
            <a:ext cx="8278383"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Operational Implications for Iris Recognition</a:t>
            </a:r>
          </a:p>
        </p:txBody>
      </p:sp>
      <p:sp>
        <p:nvSpPr>
          <p:cNvPr name="TextBox 14" id="14"/>
          <p:cNvSpPr txBox="true"/>
          <p:nvPr/>
        </p:nvSpPr>
        <p:spPr>
          <a:xfrm rot="0">
            <a:off x="767254" y="1545749"/>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Contribution</a:t>
            </a:r>
          </a:p>
        </p:txBody>
      </p:sp>
      <p:sp>
        <p:nvSpPr>
          <p:cNvPr name="Freeform 15" id="15"/>
          <p:cNvSpPr/>
          <p:nvPr/>
        </p:nvSpPr>
        <p:spPr>
          <a:xfrm flipH="true" flipV="false" rot="0">
            <a:off x="-839998" y="4029355"/>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6560637" y="1811935"/>
            <a:ext cx="11727363" cy="1515794"/>
            <a:chOff x="0" y="0"/>
            <a:chExt cx="2779819" cy="359299"/>
          </a:xfrm>
        </p:grpSpPr>
        <p:sp>
          <p:nvSpPr>
            <p:cNvPr name="Freeform 17" id="17"/>
            <p:cNvSpPr/>
            <p:nvPr/>
          </p:nvSpPr>
          <p:spPr>
            <a:xfrm flipH="false" flipV="false" rot="0">
              <a:off x="0" y="0"/>
              <a:ext cx="2779819" cy="359299"/>
            </a:xfrm>
            <a:custGeom>
              <a:avLst/>
              <a:gdLst/>
              <a:ahLst/>
              <a:cxnLst/>
              <a:rect r="r" b="b" t="t" l="l"/>
              <a:pathLst>
                <a:path h="359299" w="2779819">
                  <a:moveTo>
                    <a:pt x="12543" y="0"/>
                  </a:moveTo>
                  <a:lnTo>
                    <a:pt x="2767276" y="0"/>
                  </a:lnTo>
                  <a:cubicBezTo>
                    <a:pt x="2774204" y="0"/>
                    <a:pt x="2779819" y="5616"/>
                    <a:pt x="2779819" y="12543"/>
                  </a:cubicBezTo>
                  <a:lnTo>
                    <a:pt x="2779819" y="346756"/>
                  </a:lnTo>
                  <a:cubicBezTo>
                    <a:pt x="2779819" y="353684"/>
                    <a:pt x="2774204" y="359299"/>
                    <a:pt x="2767276" y="359299"/>
                  </a:cubicBezTo>
                  <a:lnTo>
                    <a:pt x="12543" y="359299"/>
                  </a:lnTo>
                  <a:cubicBezTo>
                    <a:pt x="5616" y="359299"/>
                    <a:pt x="0" y="353684"/>
                    <a:pt x="0" y="346756"/>
                  </a:cubicBezTo>
                  <a:lnTo>
                    <a:pt x="0" y="12543"/>
                  </a:lnTo>
                  <a:cubicBezTo>
                    <a:pt x="0" y="5616"/>
                    <a:pt x="5616" y="0"/>
                    <a:pt x="12543" y="0"/>
                  </a:cubicBezTo>
                  <a:close/>
                </a:path>
              </a:pathLst>
            </a:custGeom>
            <a:solidFill>
              <a:srgbClr val="071C42"/>
            </a:solidFill>
          </p:spPr>
        </p:sp>
        <p:sp>
          <p:nvSpPr>
            <p:cNvPr name="TextBox 18" id="18"/>
            <p:cNvSpPr txBox="true"/>
            <p:nvPr/>
          </p:nvSpPr>
          <p:spPr>
            <a:xfrm>
              <a:off x="0" y="-38100"/>
              <a:ext cx="2779819" cy="397399"/>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7010436" y="3327729"/>
            <a:ext cx="11277564" cy="1403252"/>
            <a:chOff x="0" y="0"/>
            <a:chExt cx="2673200" cy="332623"/>
          </a:xfrm>
        </p:grpSpPr>
        <p:sp>
          <p:nvSpPr>
            <p:cNvPr name="Freeform 20" id="20"/>
            <p:cNvSpPr/>
            <p:nvPr/>
          </p:nvSpPr>
          <p:spPr>
            <a:xfrm flipH="false" flipV="false" rot="0">
              <a:off x="0" y="0"/>
              <a:ext cx="2673200" cy="332623"/>
            </a:xfrm>
            <a:custGeom>
              <a:avLst/>
              <a:gdLst/>
              <a:ahLst/>
              <a:cxnLst/>
              <a:rect r="r" b="b" t="t" l="l"/>
              <a:pathLst>
                <a:path h="332623" w="2673200">
                  <a:moveTo>
                    <a:pt x="8924" y="0"/>
                  </a:moveTo>
                  <a:lnTo>
                    <a:pt x="2664276" y="0"/>
                  </a:lnTo>
                  <a:cubicBezTo>
                    <a:pt x="2669205" y="0"/>
                    <a:pt x="2673200" y="3996"/>
                    <a:pt x="2673200" y="8924"/>
                  </a:cubicBezTo>
                  <a:lnTo>
                    <a:pt x="2673200" y="323698"/>
                  </a:lnTo>
                  <a:cubicBezTo>
                    <a:pt x="2673200" y="328627"/>
                    <a:pt x="2669205" y="332623"/>
                    <a:pt x="2664276" y="332623"/>
                  </a:cubicBezTo>
                  <a:lnTo>
                    <a:pt x="8924" y="332623"/>
                  </a:lnTo>
                  <a:cubicBezTo>
                    <a:pt x="3996" y="332623"/>
                    <a:pt x="0" y="328627"/>
                    <a:pt x="0" y="323698"/>
                  </a:cubicBezTo>
                  <a:lnTo>
                    <a:pt x="0" y="8924"/>
                  </a:lnTo>
                  <a:cubicBezTo>
                    <a:pt x="0" y="3996"/>
                    <a:pt x="3996" y="0"/>
                    <a:pt x="8924" y="0"/>
                  </a:cubicBezTo>
                  <a:close/>
                </a:path>
              </a:pathLst>
            </a:custGeom>
            <a:solidFill>
              <a:srgbClr val="3DCAB1"/>
            </a:solidFill>
          </p:spPr>
        </p:sp>
        <p:sp>
          <p:nvSpPr>
            <p:cNvPr name="TextBox 21" id="21"/>
            <p:cNvSpPr txBox="true"/>
            <p:nvPr/>
          </p:nvSpPr>
          <p:spPr>
            <a:xfrm>
              <a:off x="0" y="-38100"/>
              <a:ext cx="2673200" cy="370723"/>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7579646" y="2324149"/>
            <a:ext cx="5969920"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Novel Dataset - AFHIRIS</a:t>
            </a:r>
          </a:p>
        </p:txBody>
      </p:sp>
      <p:sp>
        <p:nvSpPr>
          <p:cNvPr name="TextBox 23" id="23"/>
          <p:cNvSpPr txBox="true"/>
          <p:nvPr/>
        </p:nvSpPr>
        <p:spPr>
          <a:xfrm rot="0">
            <a:off x="8088446" y="3681180"/>
            <a:ext cx="7109724"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Quantitative Analysis of Ethnic Entropy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7401128" y="0"/>
            <a:ext cx="5443436" cy="5143500"/>
            <a:chOff x="0" y="0"/>
            <a:chExt cx="1290296" cy="1219200"/>
          </a:xfrm>
        </p:grpSpPr>
        <p:sp>
          <p:nvSpPr>
            <p:cNvPr name="Freeform 4" id="4"/>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5" id="5"/>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068329" y="975650"/>
            <a:ext cx="4331988"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Diversity in Iris Databases</a:t>
            </a:r>
          </a:p>
        </p:txBody>
      </p:sp>
      <p:sp>
        <p:nvSpPr>
          <p:cNvPr name="TextBox 7" id="7"/>
          <p:cNvSpPr txBox="true"/>
          <p:nvPr/>
        </p:nvSpPr>
        <p:spPr>
          <a:xfrm rot="0">
            <a:off x="8291281" y="1752766"/>
            <a:ext cx="4109035" cy="1803755"/>
          </a:xfrm>
          <a:prstGeom prst="rect">
            <a:avLst/>
          </a:prstGeom>
        </p:spPr>
        <p:txBody>
          <a:bodyPr anchor="t" rtlCol="false" tIns="0" lIns="0" bIns="0" rIns="0">
            <a:spAutoFit/>
          </a:bodyPr>
          <a:lstStyle/>
          <a:p>
            <a:pPr>
              <a:lnSpc>
                <a:spcPts val="2880"/>
              </a:lnSpc>
            </a:pPr>
            <a:r>
              <a:rPr lang="en-US" sz="1800">
                <a:solidFill>
                  <a:srgbClr val="D9D9D9"/>
                </a:solidFill>
                <a:latin typeface="Poppins"/>
              </a:rPr>
              <a:t>Explore iris patterns across diverse ethnic groups globally to enhance inclusivity and broaden the understanding of biometric variations.</a:t>
            </a:r>
          </a:p>
        </p:txBody>
      </p:sp>
      <p:grpSp>
        <p:nvGrpSpPr>
          <p:cNvPr name="Group 8" id="8"/>
          <p:cNvGrpSpPr/>
          <p:nvPr/>
        </p:nvGrpSpPr>
        <p:grpSpPr>
          <a:xfrm rot="0">
            <a:off x="12844564" y="0"/>
            <a:ext cx="5443436" cy="5143500"/>
            <a:chOff x="0" y="0"/>
            <a:chExt cx="1290296" cy="1219200"/>
          </a:xfrm>
        </p:grpSpPr>
        <p:sp>
          <p:nvSpPr>
            <p:cNvPr name="Freeform 9" id="9"/>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10" id="10"/>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320814" y="952500"/>
            <a:ext cx="4634974"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Genetic Correlation Studies</a:t>
            </a:r>
          </a:p>
        </p:txBody>
      </p:sp>
      <p:sp>
        <p:nvSpPr>
          <p:cNvPr name="TextBox 12" id="12"/>
          <p:cNvSpPr txBox="true"/>
          <p:nvPr/>
        </p:nvSpPr>
        <p:spPr>
          <a:xfrm rot="0">
            <a:off x="13511765" y="1727107"/>
            <a:ext cx="4109035" cy="2165649"/>
          </a:xfrm>
          <a:prstGeom prst="rect">
            <a:avLst/>
          </a:prstGeom>
        </p:spPr>
        <p:txBody>
          <a:bodyPr anchor="t" rtlCol="false" tIns="0" lIns="0" bIns="0" rIns="0">
            <a:spAutoFit/>
          </a:bodyPr>
          <a:lstStyle/>
          <a:p>
            <a:pPr>
              <a:lnSpc>
                <a:spcPts val="2880"/>
              </a:lnSpc>
            </a:pPr>
            <a:r>
              <a:rPr lang="en-US" sz="1800">
                <a:solidFill>
                  <a:srgbClr val="FFFFFF"/>
                </a:solidFill>
                <a:latin typeface="Poppins"/>
              </a:rPr>
              <a:t>Investigate the potential genetic correlations within specific ethnic or social groups that may influence iris patterns and contribute to a deeper comprehension of genetic determinants.</a:t>
            </a:r>
          </a:p>
        </p:txBody>
      </p:sp>
      <p:grpSp>
        <p:nvGrpSpPr>
          <p:cNvPr name="Group 13" id="13"/>
          <p:cNvGrpSpPr/>
          <p:nvPr/>
        </p:nvGrpSpPr>
        <p:grpSpPr>
          <a:xfrm rot="0">
            <a:off x="7401128" y="5143500"/>
            <a:ext cx="5443436" cy="5143500"/>
            <a:chOff x="0" y="0"/>
            <a:chExt cx="1290296" cy="1219200"/>
          </a:xfrm>
        </p:grpSpPr>
        <p:sp>
          <p:nvSpPr>
            <p:cNvPr name="Freeform 14" id="14"/>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15" id="15"/>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8179805" y="5712842"/>
            <a:ext cx="4109035" cy="888814"/>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Extended Demographic Analysis</a:t>
            </a:r>
          </a:p>
        </p:txBody>
      </p:sp>
      <p:sp>
        <p:nvSpPr>
          <p:cNvPr name="TextBox 17" id="17"/>
          <p:cNvSpPr txBox="true"/>
          <p:nvPr/>
        </p:nvSpPr>
        <p:spPr>
          <a:xfrm rot="0">
            <a:off x="8291281" y="6944557"/>
            <a:ext cx="4109035" cy="1803755"/>
          </a:xfrm>
          <a:prstGeom prst="rect">
            <a:avLst/>
          </a:prstGeom>
        </p:spPr>
        <p:txBody>
          <a:bodyPr anchor="t" rtlCol="false" tIns="0" lIns="0" bIns="0" rIns="0">
            <a:spAutoFit/>
          </a:bodyPr>
          <a:lstStyle/>
          <a:p>
            <a:pPr>
              <a:lnSpc>
                <a:spcPts val="2880"/>
              </a:lnSpc>
            </a:pPr>
            <a:r>
              <a:rPr lang="en-US" sz="1800">
                <a:solidFill>
                  <a:srgbClr val="FFFFFF"/>
                </a:solidFill>
                <a:latin typeface="Poppins"/>
              </a:rPr>
              <a:t>Conduct a comprehensive analysis of iris individuality across various demographic factors, including age, gender, and geographical locations.</a:t>
            </a:r>
          </a:p>
        </p:txBody>
      </p:sp>
      <p:grpSp>
        <p:nvGrpSpPr>
          <p:cNvPr name="Group 18" id="18"/>
          <p:cNvGrpSpPr/>
          <p:nvPr/>
        </p:nvGrpSpPr>
        <p:grpSpPr>
          <a:xfrm rot="0">
            <a:off x="12844564" y="5143500"/>
            <a:ext cx="5443436" cy="5143500"/>
            <a:chOff x="0" y="0"/>
            <a:chExt cx="1290296" cy="1219200"/>
          </a:xfrm>
        </p:grpSpPr>
        <p:sp>
          <p:nvSpPr>
            <p:cNvPr name="Freeform 19" id="19"/>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20" id="20"/>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3320814" y="5757989"/>
            <a:ext cx="5399652" cy="843668"/>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Incorporation of Deep </a:t>
            </a:r>
          </a:p>
          <a:p>
            <a:pPr>
              <a:lnSpc>
                <a:spcPts val="3360"/>
              </a:lnSpc>
            </a:pPr>
            <a:r>
              <a:rPr lang="en-US" sz="2400">
                <a:solidFill>
                  <a:srgbClr val="FFFFFF"/>
                </a:solidFill>
                <a:latin typeface="Poppins Bold"/>
              </a:rPr>
              <a:t>Learning</a:t>
            </a:r>
          </a:p>
        </p:txBody>
      </p:sp>
      <p:sp>
        <p:nvSpPr>
          <p:cNvPr name="TextBox 22" id="22"/>
          <p:cNvSpPr txBox="true"/>
          <p:nvPr/>
        </p:nvSpPr>
        <p:spPr>
          <a:xfrm rot="0">
            <a:off x="13511765" y="6944557"/>
            <a:ext cx="4109035" cy="1803755"/>
          </a:xfrm>
          <a:prstGeom prst="rect">
            <a:avLst/>
          </a:prstGeom>
        </p:spPr>
        <p:txBody>
          <a:bodyPr anchor="t" rtlCol="false" tIns="0" lIns="0" bIns="0" rIns="0">
            <a:spAutoFit/>
          </a:bodyPr>
          <a:lstStyle/>
          <a:p>
            <a:pPr>
              <a:lnSpc>
                <a:spcPts val="2880"/>
              </a:lnSpc>
            </a:pPr>
            <a:r>
              <a:rPr lang="en-US" sz="1800">
                <a:solidFill>
                  <a:srgbClr val="D9D9D9"/>
                </a:solidFill>
                <a:latin typeface="Poppins"/>
              </a:rPr>
              <a:t>Evaluate the impact of deep learning approaches on iris recognition and assess their performance across different demographic groups.</a:t>
            </a:r>
          </a:p>
        </p:txBody>
      </p:sp>
      <p:sp>
        <p:nvSpPr>
          <p:cNvPr name="TextBox 23" id="23"/>
          <p:cNvSpPr txBox="true"/>
          <p:nvPr/>
        </p:nvSpPr>
        <p:spPr>
          <a:xfrm rot="0">
            <a:off x="1028700" y="2072467"/>
            <a:ext cx="4564833" cy="1647527"/>
          </a:xfrm>
          <a:prstGeom prst="rect">
            <a:avLst/>
          </a:prstGeom>
        </p:spPr>
        <p:txBody>
          <a:bodyPr anchor="t" rtlCol="false" tIns="0" lIns="0" bIns="0" rIns="0">
            <a:spAutoFit/>
          </a:bodyPr>
          <a:lstStyle/>
          <a:p>
            <a:pPr>
              <a:lnSpc>
                <a:spcPts val="6359"/>
              </a:lnSpc>
            </a:pPr>
            <a:r>
              <a:rPr lang="en-US" sz="5299">
                <a:solidFill>
                  <a:srgbClr val="101010"/>
                </a:solidFill>
                <a:latin typeface="Poppins Bold"/>
              </a:rPr>
              <a:t>Future Work and Scope</a:t>
            </a:r>
          </a:p>
        </p:txBody>
      </p:sp>
      <p:sp>
        <p:nvSpPr>
          <p:cNvPr name="Freeform 24" id="24"/>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75717" y="4238697"/>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METHODOLOGY</a:t>
            </a:r>
          </a:p>
        </p:txBody>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206599" y="3843325"/>
            <a:ext cx="10608048" cy="8621450"/>
          </a:xfrm>
          <a:custGeom>
            <a:avLst/>
            <a:gdLst/>
            <a:ahLst/>
            <a:cxnLst/>
            <a:rect r="r" b="b" t="t" l="l"/>
            <a:pathLst>
              <a:path h="8621450" w="10608048">
                <a:moveTo>
                  <a:pt x="0" y="0"/>
                </a:moveTo>
                <a:lnTo>
                  <a:pt x="10608047" y="0"/>
                </a:lnTo>
                <a:lnTo>
                  <a:pt x="10608047" y="8621450"/>
                </a:lnTo>
                <a:lnTo>
                  <a:pt x="0" y="8621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DAF0D8nVwg4</dc:identifier>
  <dcterms:modified xsi:type="dcterms:W3CDTF">2011-08-01T06:04:30Z</dcterms:modified>
  <cp:revision>1</cp:revision>
  <dc:title>CSE424_Task-2</dc:title>
</cp:coreProperties>
</file>